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17"/>
  </p:notesMasterIdLst>
  <p:handoutMasterIdLst>
    <p:handoutMasterId r:id="rId18"/>
  </p:handoutMasterIdLst>
  <p:sldIdLst>
    <p:sldId id="307" r:id="rId2"/>
    <p:sldId id="308" r:id="rId3"/>
    <p:sldId id="309" r:id="rId4"/>
    <p:sldId id="342" r:id="rId5"/>
    <p:sldId id="315" r:id="rId6"/>
    <p:sldId id="317" r:id="rId7"/>
    <p:sldId id="316" r:id="rId8"/>
    <p:sldId id="311" r:id="rId9"/>
    <p:sldId id="318" r:id="rId10"/>
    <p:sldId id="343" r:id="rId11"/>
    <p:sldId id="310" r:id="rId12"/>
    <p:sldId id="344" r:id="rId13"/>
    <p:sldId id="345" r:id="rId14"/>
    <p:sldId id="312" r:id="rId15"/>
    <p:sldId id="341" r:id="rId16"/>
  </p:sldIdLst>
  <p:sldSz cx="9144000" cy="6858000" type="screen4x3"/>
  <p:notesSz cx="9939338" cy="68072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4B205E"/>
    <a:srgbClr val="743292"/>
    <a:srgbClr val="00863D"/>
    <a:srgbClr val="08B000"/>
    <a:srgbClr val="FF3505"/>
    <a:srgbClr val="BF60EE"/>
    <a:srgbClr val="9739CB"/>
    <a:srgbClr val="74A2DA"/>
    <a:srgbClr val="B8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4622" autoAdjust="0"/>
  </p:normalViewPr>
  <p:slideViewPr>
    <p:cSldViewPr>
      <p:cViewPr>
        <p:scale>
          <a:sx n="80" d="100"/>
          <a:sy n="80" d="100"/>
        </p:scale>
        <p:origin x="-1080" y="-6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284" y="0"/>
            <a:ext cx="4306737" cy="3403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933E-AEC8-4693-9E6C-4EF4726FBEC6}" type="datetimeFigureOut">
              <a:rPr lang="ru-RU" smtClean="0"/>
              <a:t>06.08.2024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284" y="6465808"/>
            <a:ext cx="4306737" cy="3403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EB4419-76FA-4D92-B0AC-1A810C9113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0710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3A917-3CAF-4FB8-B88C-5547AEF24D6B}" type="datetimeFigureOut">
              <a:rPr lang="ru-RU" smtClean="0"/>
              <a:pPr/>
              <a:t>06.08.2024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3934" y="3233420"/>
            <a:ext cx="7951470" cy="3063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7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A1955-54C1-4DD5-8C9C-41EA73887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22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0891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04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396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9026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396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4534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503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561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885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52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827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727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25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665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BA1955-54C1-4DD5-8C9C-41EA73887CDE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157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E38B6-C5EC-45BE-905F-37FBF793B82C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45039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6E7-3981-4305-B601-C8B16572EFA7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493398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957AE-F1C5-4269-9B21-BD18F956EE0A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04816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522AF-507C-4EE6-96AC-D937DCFCCBAD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30222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722B6-C91C-4A1B-BCB5-0632EC8B1B2D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48231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DAE5D-6F26-4D02-85CD-5296E0C6BFF2}" type="datetime1">
              <a:rPr lang="ru-RU" smtClean="0"/>
              <a:t>06.08.2024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905596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EAAD-3CBE-4DD9-B428-9432E749C8F2}" type="datetime1">
              <a:rPr lang="ru-RU" smtClean="0"/>
              <a:t>06.08.2024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578658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FE36F-3CD5-4D70-8B61-AC4FEAF240EF}" type="datetime1">
              <a:rPr lang="ru-RU" smtClean="0"/>
              <a:t>06.08.2024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04888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D9736-6D4A-4E3E-B608-6B23A2C12CD4}" type="datetime1">
              <a:rPr lang="ru-RU" smtClean="0"/>
              <a:t>06.08.2024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748375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A021E-5497-4880-A844-BB15BF63F6CC}" type="datetime1">
              <a:rPr lang="ru-RU" smtClean="0"/>
              <a:t>06.08.2024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33165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00854-F187-48B2-B202-64334E4C6C82}" type="datetime1">
              <a:rPr lang="ru-RU" smtClean="0"/>
              <a:t>06.08.2024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4430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>
                <a:lumMod val="75000"/>
                <a:alpha val="28000"/>
              </a:schemeClr>
            </a:gs>
            <a:gs pos="22000">
              <a:schemeClr val="bg1">
                <a:lumMod val="85000"/>
                <a:alpha val="13000"/>
              </a:schemeClr>
            </a:gs>
            <a:gs pos="0">
              <a:schemeClr val="bg1">
                <a:lumMod val="9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C801-EDA9-4DFC-BD18-EEEE78EB0E5F}" type="datetime1">
              <a:rPr lang="ru-RU" smtClean="0"/>
              <a:t>06.08.2024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77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ransition spd="slow">
    <p:push dir="u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gpso63@yandex.r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4585486" y="260648"/>
            <a:ext cx="4332542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Государственная программа </a:t>
            </a: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Самарской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области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«Поддержка инициатив населения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муниципальных </a:t>
            </a: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образований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в Самарской области»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4885333" y="4946689"/>
            <a:ext cx="39231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Бодрова Ева Михайловна</a:t>
            </a:r>
          </a:p>
        </p:txBody>
      </p:sp>
      <p:sp>
        <p:nvSpPr>
          <p:cNvPr id="8" name="TextBox 8"/>
          <p:cNvSpPr txBox="1">
            <a:spLocks noChangeArrowheads="1"/>
          </p:cNvSpPr>
          <p:nvPr/>
        </p:nvSpPr>
        <p:spPr bwMode="auto">
          <a:xfrm>
            <a:off x="1014690" y="290950"/>
            <a:ext cx="3715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itchFamily="18" charset="0"/>
                <a:cs typeface="Times New Roman" pitchFamily="18" charset="0"/>
              </a:rPr>
              <a:t>Департамент внутренней политики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itchFamily="18" charset="0"/>
                <a:cs typeface="Times New Roman" pitchFamily="18" charset="0"/>
              </a:rPr>
              <a:t>Самарской области</a:t>
            </a:r>
          </a:p>
        </p:txBody>
      </p:sp>
      <p:pic>
        <p:nvPicPr>
          <p:cNvPr id="9" name="Picture 23" descr="kozelbl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72" y="151976"/>
            <a:ext cx="910018" cy="924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10"/>
          <p:cNvSpPr>
            <a:spLocks noChangeArrowheads="1"/>
          </p:cNvSpPr>
          <p:nvPr/>
        </p:nvSpPr>
        <p:spPr bwMode="auto">
          <a:xfrm>
            <a:off x="501133" y="5570672"/>
            <a:ext cx="830730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консультант управления по взаимодействию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с муниципальными образованиями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533829" y="2564904"/>
            <a:ext cx="8103315" cy="1697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 indent="0" algn="ctr">
              <a:spcBef>
                <a:spcPts val="0"/>
              </a:spcBef>
              <a:buNone/>
            </a:pP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Реализация </a:t>
            </a:r>
            <a:r>
              <a:rPr lang="ru-RU" sz="3200" b="1" dirty="0" smtClean="0">
                <a:solidFill>
                  <a:srgbClr val="0086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общественных проектов</a:t>
            </a:r>
          </a:p>
          <a:p>
            <a:pPr marL="34290" indent="0" algn="ctr"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и </a:t>
            </a:r>
            <a:r>
              <a:rPr lang="ru-RU" sz="3200" b="1" dirty="0" smtClean="0">
                <a:solidFill>
                  <a:srgbClr val="4B20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решений о самообложении</a:t>
            </a: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, </a:t>
            </a:r>
          </a:p>
          <a:p>
            <a:pPr marL="34290" indent="0" algn="ctr"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принятых на сходах граждан</a:t>
            </a:r>
            <a:endParaRPr lang="ru-RU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97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2149" y="1697956"/>
            <a:ext cx="79760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ДОЛИ СОФИНАНСИРОВАНИЯ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72536" y="4221088"/>
            <a:ext cx="62952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СТОИМОСТИ ОБЪЕКТА 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96647" y="2924944"/>
            <a:ext cx="62470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В СЛУЧАЕ ИЗМЕНЕНИЯ</a:t>
            </a:r>
            <a:endParaRPr lang="ru-RU" sz="4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96365" y="-171400"/>
            <a:ext cx="9433048" cy="9361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96365" y="6021288"/>
            <a:ext cx="9433048" cy="9361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4670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342" y="944064"/>
            <a:ext cx="3490704" cy="178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6B0845F-2D71-A734-A8E0-4E8E504CA7E9}"/>
              </a:ext>
            </a:extLst>
          </p:cNvPr>
          <p:cNvSpPr txBox="1"/>
          <p:nvPr/>
        </p:nvSpPr>
        <p:spPr>
          <a:xfrm>
            <a:off x="273732" y="895635"/>
            <a:ext cx="7175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стоимости </a:t>
            </a:r>
            <a:r>
              <a:rPr lang="ru-RU" sz="2400" b="1" dirty="0" smtClean="0"/>
              <a:t>общественного проекта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0D6EB83-F86A-8E83-F12A-ED21780C20E8}"/>
              </a:ext>
            </a:extLst>
          </p:cNvPr>
          <p:cNvSpPr txBox="1"/>
          <p:nvPr/>
        </p:nvSpPr>
        <p:spPr>
          <a:xfrm>
            <a:off x="262085" y="376645"/>
            <a:ext cx="8524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5C2A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ПРИ СОХРАНЕНИИ ИЛИ УВЕЛИЧЕНИИ</a:t>
            </a:r>
            <a:endParaRPr lang="ru-RU" sz="4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005C2A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24211" y="3280462"/>
            <a:ext cx="1415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min 7 %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55439" y="4128749"/>
            <a:ext cx="1275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min 1 </a:t>
            </a:r>
            <a:r>
              <a:rPr lang="en-US" sz="2400" b="1" dirty="0">
                <a:solidFill>
                  <a:prstClr val="black"/>
                </a:solidFill>
              </a:rPr>
              <a:t>%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61968" y="3115289"/>
            <a:ext cx="2783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</a:rPr>
              <a:t>Физических и </a:t>
            </a:r>
            <a:r>
              <a:rPr lang="ru-RU" sz="2400" dirty="0" smtClean="0">
                <a:solidFill>
                  <a:prstClr val="black"/>
                </a:solidFill>
              </a:rPr>
              <a:t>(или) </a:t>
            </a:r>
            <a:endParaRPr lang="ru-RU" sz="2400" dirty="0" smtClean="0">
              <a:solidFill>
                <a:prstClr val="black"/>
              </a:solidFill>
            </a:endParaRPr>
          </a:p>
          <a:p>
            <a:pPr lvl="0"/>
            <a:r>
              <a:rPr lang="ru-RU" sz="2400" dirty="0" smtClean="0">
                <a:solidFill>
                  <a:prstClr val="black"/>
                </a:solidFill>
              </a:rPr>
              <a:t>юридических </a:t>
            </a:r>
            <a:r>
              <a:rPr lang="ru-RU" sz="2400" dirty="0" smtClean="0">
                <a:solidFill>
                  <a:prstClr val="black"/>
                </a:solidFill>
              </a:rPr>
              <a:t>лиц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1968" y="4191471"/>
            <a:ext cx="28997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</a:rPr>
              <a:t>Бюджета МО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62084" y="1634770"/>
            <a:ext cx="57500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prstClr val="black"/>
                </a:solidFill>
              </a:rPr>
              <a:t>Доли (%) </a:t>
            </a:r>
            <a:r>
              <a:rPr lang="ru-RU" sz="2400" b="1" dirty="0" smtClean="0">
                <a:solidFill>
                  <a:prstClr val="black"/>
                </a:solidFill>
              </a:rPr>
              <a:t>софинансирования </a:t>
            </a:r>
          </a:p>
          <a:p>
            <a:pPr lvl="0"/>
            <a:r>
              <a:rPr lang="ru-RU" sz="2000" dirty="0" smtClean="0">
                <a:solidFill>
                  <a:prstClr val="black"/>
                </a:solidFill>
              </a:rPr>
              <a:t>(с </a:t>
            </a:r>
            <a:r>
              <a:rPr lang="ru-RU" sz="2000" dirty="0">
                <a:solidFill>
                  <a:prstClr val="black"/>
                </a:solidFill>
              </a:rPr>
              <a:t>учетом средств, направленных </a:t>
            </a:r>
            <a:r>
              <a:rPr lang="ru-RU" sz="2000" dirty="0" smtClean="0">
                <a:solidFill>
                  <a:prstClr val="black"/>
                </a:solidFill>
              </a:rPr>
              <a:t>на </a:t>
            </a:r>
            <a:r>
              <a:rPr lang="ru-RU" sz="2000" dirty="0">
                <a:solidFill>
                  <a:prstClr val="black"/>
                </a:solidFill>
              </a:rPr>
              <a:t>компенсацию разницы </a:t>
            </a:r>
            <a:r>
              <a:rPr lang="ru-RU" sz="2000" dirty="0" smtClean="0">
                <a:solidFill>
                  <a:prstClr val="black"/>
                </a:solidFill>
              </a:rPr>
              <a:t>в </a:t>
            </a:r>
            <a:r>
              <a:rPr lang="ru-RU" sz="2000" dirty="0">
                <a:solidFill>
                  <a:prstClr val="black"/>
                </a:solidFill>
              </a:rPr>
              <a:t>стоимости проекта) </a:t>
            </a:r>
            <a:r>
              <a:rPr lang="ru-RU" sz="2000" b="1" dirty="0">
                <a:solidFill>
                  <a:prstClr val="black"/>
                </a:solidFill>
              </a:rPr>
              <a:t>со стороны</a:t>
            </a:r>
            <a:r>
              <a:rPr lang="ru-RU" sz="2000" b="1" dirty="0" smtClean="0">
                <a:solidFill>
                  <a:prstClr val="black"/>
                </a:solidFill>
              </a:rPr>
              <a:t>: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6228184" y="2938285"/>
            <a:ext cx="432048" cy="1932615"/>
          </a:xfrm>
          <a:prstGeom prst="rightBrace">
            <a:avLst>
              <a:gd name="adj1" fmla="val 32584"/>
              <a:gd name="adj2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691086" y="3077672"/>
            <a:ext cx="23454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smtClean="0">
                <a:solidFill>
                  <a:prstClr val="black"/>
                </a:solidFill>
              </a:rPr>
              <a:t>Общая доля (</a:t>
            </a:r>
            <a:r>
              <a:rPr lang="en-US" sz="2000" dirty="0" smtClean="0">
                <a:solidFill>
                  <a:prstClr val="black"/>
                </a:solidFill>
              </a:rPr>
              <a:t>%</a:t>
            </a:r>
            <a:r>
              <a:rPr lang="ru-RU" sz="2000" dirty="0" smtClean="0">
                <a:solidFill>
                  <a:prstClr val="black"/>
                </a:solidFill>
              </a:rPr>
              <a:t>)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софинансирования не менее значения, </a:t>
            </a:r>
            <a:r>
              <a:rPr lang="ru-RU" sz="2000" b="1" dirty="0" smtClean="0">
                <a:solidFill>
                  <a:prstClr val="black"/>
                </a:solidFill>
              </a:rPr>
              <a:t>установленного </a:t>
            </a:r>
            <a:br>
              <a:rPr lang="ru-RU" sz="2000" b="1" dirty="0" smtClean="0">
                <a:solidFill>
                  <a:prstClr val="black"/>
                </a:solidFill>
              </a:rPr>
            </a:br>
            <a:r>
              <a:rPr lang="ru-RU" sz="2000" b="1" dirty="0" smtClean="0">
                <a:solidFill>
                  <a:prstClr val="black"/>
                </a:solidFill>
              </a:rPr>
              <a:t>в заявке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11" name="Ромб 10"/>
          <p:cNvSpPr/>
          <p:nvPr/>
        </p:nvSpPr>
        <p:spPr>
          <a:xfrm>
            <a:off x="395536" y="3257897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омб 24"/>
          <p:cNvSpPr/>
          <p:nvPr/>
        </p:nvSpPr>
        <p:spPr>
          <a:xfrm>
            <a:off x="395536" y="4226366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3518662" y="3362784"/>
            <a:ext cx="633850" cy="336005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3518662" y="4203576"/>
            <a:ext cx="633850" cy="36933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4252445" y="2961384"/>
            <a:ext cx="1881972" cy="1909517"/>
          </a:xfrm>
          <a:prstGeom prst="ellipse">
            <a:avLst/>
          </a:prstGeom>
          <a:noFill/>
          <a:ln w="38100">
            <a:solidFill>
              <a:srgbClr val="7432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 rot="18722537">
            <a:off x="4407986" y="5095216"/>
            <a:ext cx="772465" cy="378535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256629" y="5698068"/>
            <a:ext cx="31579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>
                <a:solidFill>
                  <a:srgbClr val="4B205E"/>
                </a:solidFill>
              </a:rPr>
              <a:t>от стоимости, </a:t>
            </a:r>
            <a:br>
              <a:rPr lang="ru-RU" sz="2400" dirty="0" smtClean="0">
                <a:solidFill>
                  <a:srgbClr val="4B205E"/>
                </a:solidFill>
              </a:rPr>
            </a:br>
            <a:r>
              <a:rPr lang="ru-RU" sz="2400" b="1" dirty="0" smtClean="0">
                <a:solidFill>
                  <a:srgbClr val="4B205E"/>
                </a:solidFill>
              </a:rPr>
              <a:t>УКАЗАННОЙ В ЗАЯВКЕ</a:t>
            </a:r>
            <a:endParaRPr lang="ru-RU" sz="2400" b="1" dirty="0">
              <a:solidFill>
                <a:srgbClr val="4B205E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601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6B0845F-2D71-A734-A8E0-4E8E504CA7E9}"/>
              </a:ext>
            </a:extLst>
          </p:cNvPr>
          <p:cNvSpPr txBox="1"/>
          <p:nvPr/>
        </p:nvSpPr>
        <p:spPr>
          <a:xfrm>
            <a:off x="273732" y="1052736"/>
            <a:ext cx="7175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стоимости </a:t>
            </a:r>
            <a:r>
              <a:rPr lang="ru-RU" sz="2400" b="1" dirty="0" smtClean="0"/>
              <a:t>общественного проекта</a:t>
            </a:r>
            <a:endParaRPr lang="ru-RU" sz="2400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0D6EB83-F86A-8E83-F12A-ED21780C20E8}"/>
              </a:ext>
            </a:extLst>
          </p:cNvPr>
          <p:cNvSpPr txBox="1"/>
          <p:nvPr/>
        </p:nvSpPr>
        <p:spPr>
          <a:xfrm>
            <a:off x="262085" y="376645"/>
            <a:ext cx="8524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ПРИ УМЕНЬШЕНИИ</a:t>
            </a:r>
            <a:endParaRPr lang="ru-RU" sz="4000" b="1" dirty="0">
              <a:ln w="12700">
                <a:solidFill>
                  <a:srgbClr val="FF0000"/>
                </a:solidFill>
                <a:prstDash val="solid"/>
              </a:ln>
              <a:solidFill>
                <a:srgbClr val="C0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7620" y="2103595"/>
            <a:ext cx="55383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dirty="0" smtClean="0">
                <a:solidFill>
                  <a:prstClr val="black"/>
                </a:solidFill>
              </a:rPr>
              <a:t>Доли (%) софинансирования со стороны:</a:t>
            </a: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96267">
            <a:off x="5601362" y="-350350"/>
            <a:ext cx="2858448" cy="3072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524211" y="3280462"/>
            <a:ext cx="14157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min 7 %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555439" y="4128749"/>
            <a:ext cx="1275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min 1 </a:t>
            </a:r>
            <a:r>
              <a:rPr lang="en-US" sz="2400" b="1" dirty="0">
                <a:solidFill>
                  <a:prstClr val="black"/>
                </a:solidFill>
              </a:rPr>
              <a:t>%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61968" y="3115289"/>
            <a:ext cx="27831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</a:rPr>
              <a:t>Физических и </a:t>
            </a:r>
            <a:r>
              <a:rPr lang="ru-RU" sz="2400" dirty="0" smtClean="0">
                <a:solidFill>
                  <a:prstClr val="black"/>
                </a:solidFill>
              </a:rPr>
              <a:t>(или) </a:t>
            </a:r>
            <a:endParaRPr lang="ru-RU" sz="2400" dirty="0" smtClean="0">
              <a:solidFill>
                <a:prstClr val="black"/>
              </a:solidFill>
            </a:endParaRPr>
          </a:p>
          <a:p>
            <a:pPr lvl="0"/>
            <a:r>
              <a:rPr lang="ru-RU" sz="2400" dirty="0" smtClean="0">
                <a:solidFill>
                  <a:prstClr val="black"/>
                </a:solidFill>
              </a:rPr>
              <a:t>юридических </a:t>
            </a:r>
            <a:r>
              <a:rPr lang="ru-RU" sz="2400" dirty="0" smtClean="0">
                <a:solidFill>
                  <a:prstClr val="black"/>
                </a:solidFill>
              </a:rPr>
              <a:t>лиц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61968" y="4191471"/>
            <a:ext cx="28997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</a:rPr>
              <a:t>Бюджета МО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0" name="Ромб 39"/>
          <p:cNvSpPr/>
          <p:nvPr/>
        </p:nvSpPr>
        <p:spPr>
          <a:xfrm>
            <a:off x="395536" y="3257897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омб 40"/>
          <p:cNvSpPr/>
          <p:nvPr/>
        </p:nvSpPr>
        <p:spPr>
          <a:xfrm>
            <a:off x="395536" y="4226366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>
            <a:off x="3518662" y="3362784"/>
            <a:ext cx="633850" cy="336005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право 42"/>
          <p:cNvSpPr/>
          <p:nvPr/>
        </p:nvSpPr>
        <p:spPr>
          <a:xfrm>
            <a:off x="3518662" y="4203576"/>
            <a:ext cx="633850" cy="36933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4252445" y="2961384"/>
            <a:ext cx="1881972" cy="1909517"/>
          </a:xfrm>
          <a:prstGeom prst="ellipse">
            <a:avLst/>
          </a:prstGeom>
          <a:noFill/>
          <a:ln w="38100">
            <a:solidFill>
              <a:srgbClr val="7432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Стрелка вправо 56"/>
          <p:cNvSpPr/>
          <p:nvPr/>
        </p:nvSpPr>
        <p:spPr>
          <a:xfrm rot="18722537">
            <a:off x="4472538" y="5066505"/>
            <a:ext cx="695143" cy="378535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1866609" y="5627755"/>
            <a:ext cx="43558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400" dirty="0">
                <a:solidFill>
                  <a:srgbClr val="4B205E"/>
                </a:solidFill>
              </a:rPr>
              <a:t>от </a:t>
            </a:r>
            <a:r>
              <a:rPr lang="ru-RU" sz="2400" b="1" dirty="0">
                <a:solidFill>
                  <a:srgbClr val="4B205E"/>
                </a:solidFill>
              </a:rPr>
              <a:t>ФАКТИЧЕСКОЙ СТОИМОСТИ </a:t>
            </a:r>
          </a:p>
          <a:p>
            <a:pPr lvl="0" algn="ctr"/>
            <a:r>
              <a:rPr lang="ru-RU" sz="2400" dirty="0">
                <a:solidFill>
                  <a:srgbClr val="4B205E"/>
                </a:solidFill>
              </a:rPr>
              <a:t>после уменьшения</a:t>
            </a:r>
            <a:endParaRPr lang="ru-RU" sz="2400" b="1" dirty="0">
              <a:solidFill>
                <a:srgbClr val="4B205E"/>
              </a:solidFill>
            </a:endParaRPr>
          </a:p>
        </p:txBody>
      </p:sp>
      <p:sp>
        <p:nvSpPr>
          <p:cNvPr id="59" name="Правая фигурная скобка 58"/>
          <p:cNvSpPr/>
          <p:nvPr/>
        </p:nvSpPr>
        <p:spPr>
          <a:xfrm>
            <a:off x="6228184" y="2938285"/>
            <a:ext cx="432048" cy="1932615"/>
          </a:xfrm>
          <a:prstGeom prst="rightBrace">
            <a:avLst>
              <a:gd name="adj1" fmla="val 32584"/>
              <a:gd name="adj2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6691086" y="3077672"/>
            <a:ext cx="23454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>
                <a:solidFill>
                  <a:prstClr val="black"/>
                </a:solidFill>
              </a:rPr>
              <a:t>Общая доля (</a:t>
            </a:r>
            <a:r>
              <a:rPr lang="en-US" sz="2000" dirty="0">
                <a:solidFill>
                  <a:prstClr val="black"/>
                </a:solidFill>
              </a:rPr>
              <a:t>%</a:t>
            </a:r>
            <a:r>
              <a:rPr lang="ru-RU" sz="2000" dirty="0">
                <a:solidFill>
                  <a:prstClr val="black"/>
                </a:solidFill>
              </a:rPr>
              <a:t>) софинансирования не менее значения, </a:t>
            </a:r>
            <a:r>
              <a:rPr lang="ru-RU" sz="2000" b="1" dirty="0">
                <a:solidFill>
                  <a:prstClr val="black"/>
                </a:solidFill>
              </a:rPr>
              <a:t>установленного </a:t>
            </a:r>
            <a:br>
              <a:rPr lang="ru-RU" sz="2000" b="1" dirty="0">
                <a:solidFill>
                  <a:prstClr val="black"/>
                </a:solidFill>
              </a:rPr>
            </a:br>
            <a:r>
              <a:rPr lang="ru-RU" sz="2000" b="1" dirty="0">
                <a:solidFill>
                  <a:prstClr val="black"/>
                </a:solidFill>
              </a:rPr>
              <a:t>в заявке</a:t>
            </a:r>
            <a:endParaRPr lang="ru-RU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198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405" y="116632"/>
            <a:ext cx="4292673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0D6EB83-F86A-8E83-F12A-ED21780C20E8}"/>
              </a:ext>
            </a:extLst>
          </p:cNvPr>
          <p:cNvSpPr txBox="1"/>
          <p:nvPr/>
        </p:nvSpPr>
        <p:spPr>
          <a:xfrm>
            <a:off x="262085" y="376645"/>
            <a:ext cx="85242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ПРИ</a:t>
            </a:r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5C2A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СОХРАНЕНИИ </a:t>
            </a:r>
            <a:endParaRPr lang="ru-RU" sz="4000" b="1" dirty="0" smtClean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005C2A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ИЛИ</a:t>
            </a:r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5C2A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УВЕЛИЧЕНИИ</a:t>
            </a:r>
          </a:p>
          <a:p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ИЛИ</a:t>
            </a:r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5C2A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ru-RU" sz="40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УМЕНЬШЕНИИ</a:t>
            </a:r>
            <a:endParaRPr lang="ru-RU" sz="4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F6B0845F-2D71-A734-A8E0-4E8E504CA7E9}"/>
              </a:ext>
            </a:extLst>
          </p:cNvPr>
          <p:cNvSpPr txBox="1"/>
          <p:nvPr/>
        </p:nvSpPr>
        <p:spPr>
          <a:xfrm>
            <a:off x="204396" y="2315637"/>
            <a:ext cx="7175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стоимости </a:t>
            </a:r>
            <a:r>
              <a:rPr lang="ru-RU" sz="2400" b="1" dirty="0" smtClean="0"/>
              <a:t>мероприятия по самообложению</a:t>
            </a:r>
            <a:endParaRPr lang="ru-RU" sz="24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5290111" y="4777689"/>
            <a:ext cx="9494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solidFill>
                  <a:prstClr val="black"/>
                </a:solidFill>
              </a:rPr>
              <a:t>min </a:t>
            </a:r>
            <a:r>
              <a:rPr lang="ru-RU" sz="2400" b="1" dirty="0" smtClean="0">
                <a:solidFill>
                  <a:prstClr val="black"/>
                </a:solidFill>
              </a:rPr>
              <a:t>25</a:t>
            </a:r>
            <a:r>
              <a:rPr lang="en-US" sz="2400" b="1" dirty="0" smtClean="0">
                <a:solidFill>
                  <a:prstClr val="black"/>
                </a:solidFill>
              </a:rPr>
              <a:t> %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755576" y="4434252"/>
            <a:ext cx="33824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solidFill>
                  <a:prstClr val="black"/>
                </a:solidFill>
              </a:rPr>
              <a:t>средств самообложения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55577" y="5153551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</a:rPr>
              <a:t>физических и (или) юридических лиц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31530" y="3212976"/>
            <a:ext cx="855480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prstClr val="black"/>
                </a:solidFill>
              </a:rPr>
              <a:t>Доли (%) софинансирования </a:t>
            </a:r>
          </a:p>
          <a:p>
            <a:pPr lvl="0"/>
            <a:r>
              <a:rPr lang="ru-RU" sz="2000" dirty="0">
                <a:solidFill>
                  <a:prstClr val="black"/>
                </a:solidFill>
              </a:rPr>
              <a:t>(с учетом средств, направленных на компенсацию разницы </a:t>
            </a:r>
            <a:endParaRPr lang="ru-RU" sz="2000" dirty="0" smtClean="0">
              <a:solidFill>
                <a:prstClr val="black"/>
              </a:solidFill>
            </a:endParaRPr>
          </a:p>
          <a:p>
            <a:pPr lvl="0"/>
            <a:r>
              <a:rPr lang="ru-RU" sz="2000" dirty="0" smtClean="0">
                <a:solidFill>
                  <a:prstClr val="black"/>
                </a:solidFill>
              </a:rPr>
              <a:t>в </a:t>
            </a:r>
            <a:r>
              <a:rPr lang="ru-RU" sz="2000" dirty="0">
                <a:solidFill>
                  <a:prstClr val="black"/>
                </a:solidFill>
              </a:rPr>
              <a:t>стоимости </a:t>
            </a:r>
            <a:r>
              <a:rPr lang="ru-RU" sz="2000" dirty="0" smtClean="0">
                <a:solidFill>
                  <a:prstClr val="black"/>
                </a:solidFill>
              </a:rPr>
              <a:t>мероприятия) </a:t>
            </a:r>
            <a:r>
              <a:rPr lang="ru-RU" sz="2000" b="1" dirty="0">
                <a:solidFill>
                  <a:prstClr val="black"/>
                </a:solidFill>
              </a:rPr>
              <a:t>со стороны: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7" name="Правая фигурная скобка 56"/>
          <p:cNvSpPr/>
          <p:nvPr/>
        </p:nvSpPr>
        <p:spPr>
          <a:xfrm>
            <a:off x="6360490" y="4534798"/>
            <a:ext cx="432048" cy="1280631"/>
          </a:xfrm>
          <a:prstGeom prst="rightBrace">
            <a:avLst>
              <a:gd name="adj1" fmla="val 32584"/>
              <a:gd name="adj2" fmla="val 50000"/>
            </a:avLst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8" name="Прямоугольник 57"/>
          <p:cNvSpPr/>
          <p:nvPr/>
        </p:nvSpPr>
        <p:spPr>
          <a:xfrm>
            <a:off x="6792538" y="4509120"/>
            <a:ext cx="21775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prstClr val="black"/>
                </a:solidFill>
              </a:rPr>
              <a:t>от </a:t>
            </a:r>
            <a:r>
              <a:rPr lang="ru-RU" sz="2400" b="1" dirty="0">
                <a:solidFill>
                  <a:prstClr val="black"/>
                </a:solidFill>
              </a:rPr>
              <a:t>ФАКТИЧЕСКОЙ </a:t>
            </a:r>
            <a:r>
              <a:rPr lang="ru-RU" sz="2400" b="1" dirty="0" smtClean="0">
                <a:solidFill>
                  <a:prstClr val="black"/>
                </a:solidFill>
              </a:rPr>
              <a:t>СТОИМОСТИ</a:t>
            </a:r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59" name="Ромб 58"/>
          <p:cNvSpPr/>
          <p:nvPr/>
        </p:nvSpPr>
        <p:spPr>
          <a:xfrm>
            <a:off x="364812" y="4531869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60" name="Ромб 59"/>
          <p:cNvSpPr/>
          <p:nvPr/>
        </p:nvSpPr>
        <p:spPr>
          <a:xfrm>
            <a:off x="364812" y="5251168"/>
            <a:ext cx="266432" cy="266432"/>
          </a:xfrm>
          <a:prstGeom prst="diamond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61" name="Стрелка вправо 60"/>
          <p:cNvSpPr/>
          <p:nvPr/>
        </p:nvSpPr>
        <p:spPr>
          <a:xfrm>
            <a:off x="4138041" y="4531869"/>
            <a:ext cx="884533" cy="25649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62" name="Стрелка вправо 61"/>
          <p:cNvSpPr/>
          <p:nvPr/>
        </p:nvSpPr>
        <p:spPr>
          <a:xfrm>
            <a:off x="4138041" y="5489993"/>
            <a:ext cx="884533" cy="25649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63" name="Овал 62"/>
          <p:cNvSpPr/>
          <p:nvPr/>
        </p:nvSpPr>
        <p:spPr>
          <a:xfrm>
            <a:off x="5202181" y="4606737"/>
            <a:ext cx="1120357" cy="1136755"/>
          </a:xfrm>
          <a:prstGeom prst="ellipse">
            <a:avLst/>
          </a:prstGeom>
          <a:noFill/>
          <a:ln w="38100">
            <a:solidFill>
              <a:srgbClr val="74329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pic>
        <p:nvPicPr>
          <p:cNvPr id="34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78839">
            <a:off x="4848428" y="1313417"/>
            <a:ext cx="4107557" cy="1793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040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71149ED-0786-8B2A-E4E2-9B679E26DC62}"/>
              </a:ext>
            </a:extLst>
          </p:cNvPr>
          <p:cNvSpPr txBox="1"/>
          <p:nvPr/>
        </p:nvSpPr>
        <p:spPr>
          <a:xfrm>
            <a:off x="1108385" y="440614"/>
            <a:ext cx="6927229" cy="647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400" b="1" dirty="0"/>
              <a:t>ГАРАНТИЙНЫЙ СРОК</a:t>
            </a:r>
            <a:endParaRPr lang="ru-RU" sz="3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2EBDA2F-3B2E-ED57-0744-C27C6F6DA4D3}"/>
              </a:ext>
            </a:extLst>
          </p:cNvPr>
          <p:cNvSpPr txBox="1"/>
          <p:nvPr/>
        </p:nvSpPr>
        <p:spPr>
          <a:xfrm>
            <a:off x="4747931" y="4365104"/>
            <a:ext cx="40897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рекомендованный срок гарантийного обслуживания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3819A68-0A1B-50F4-96EE-BF8A46C7A446}"/>
              </a:ext>
            </a:extLst>
          </p:cNvPr>
          <p:cNvSpPr txBox="1"/>
          <p:nvPr/>
        </p:nvSpPr>
        <p:spPr>
          <a:xfrm>
            <a:off x="0" y="4365104"/>
            <a:ext cx="42406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состав </a:t>
            </a:r>
            <a:r>
              <a:rPr lang="ru-RU" sz="2400" dirty="0"/>
              <a:t>группы </a:t>
            </a:r>
            <a:endParaRPr lang="en-US" sz="2400" dirty="0" smtClean="0"/>
          </a:p>
          <a:p>
            <a:pPr algn="ctr"/>
            <a:r>
              <a:rPr lang="ru-RU" sz="2400" dirty="0" smtClean="0"/>
              <a:t>общественного </a:t>
            </a:r>
            <a:r>
              <a:rPr lang="ru-RU" sz="2400" dirty="0"/>
              <a:t>контроля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13F4853-6293-599C-87F3-73E0A9AAE5D0}"/>
              </a:ext>
            </a:extLst>
          </p:cNvPr>
          <p:cNvSpPr txBox="1"/>
          <p:nvPr/>
        </p:nvSpPr>
        <p:spPr>
          <a:xfrm>
            <a:off x="264272" y="4813409"/>
            <a:ext cx="4044029" cy="221599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/>
                <a:solidFill>
                  <a:srgbClr val="005C2A"/>
                </a:solidFill>
              </a:rPr>
              <a:t>min </a:t>
            </a:r>
            <a:r>
              <a:rPr lang="ru-RU" sz="13800" b="1" dirty="0" smtClean="0">
                <a:ln/>
                <a:solidFill>
                  <a:srgbClr val="005C2A"/>
                </a:solidFill>
              </a:rPr>
              <a:t>3</a:t>
            </a:r>
            <a:r>
              <a:rPr lang="ru-RU" b="1" dirty="0" smtClean="0">
                <a:ln/>
                <a:solidFill>
                  <a:schemeClr val="accent3"/>
                </a:solidFill>
              </a:rPr>
              <a:t> </a:t>
            </a:r>
            <a:r>
              <a:rPr lang="ru-RU" sz="3200" dirty="0"/>
              <a:t>человека</a:t>
            </a:r>
            <a:endParaRPr lang="ru-RU" b="1"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E7D0A5E1-E24F-818C-5E6B-CDA5C0C196DB}"/>
              </a:ext>
            </a:extLst>
          </p:cNvPr>
          <p:cNvGrpSpPr/>
          <p:nvPr/>
        </p:nvGrpSpPr>
        <p:grpSpPr>
          <a:xfrm>
            <a:off x="468514" y="1853912"/>
            <a:ext cx="8277901" cy="1384995"/>
            <a:chOff x="300969" y="1047098"/>
            <a:chExt cx="8277901" cy="1384995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64FFF3FD-47A6-E8A3-4D23-2187F06F4FCE}"/>
                </a:ext>
              </a:extLst>
            </p:cNvPr>
            <p:cNvSpPr txBox="1"/>
            <p:nvPr/>
          </p:nvSpPr>
          <p:spPr>
            <a:xfrm>
              <a:off x="300969" y="1047098"/>
              <a:ext cx="2293603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800" u="sng" dirty="0"/>
                <a:t>регулярный</a:t>
              </a:r>
              <a:r>
                <a:rPr lang="ru-RU" sz="2800" dirty="0"/>
                <a:t> </a:t>
              </a:r>
            </a:p>
            <a:p>
              <a:pPr algn="ctr"/>
              <a:r>
                <a:rPr lang="ru-RU" sz="2800" b="1" dirty="0"/>
                <a:t>мониторинг</a:t>
              </a:r>
              <a:r>
                <a:rPr lang="ru-RU" sz="2800" dirty="0"/>
                <a:t> объекта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BED55D8F-AE7D-91AE-4065-7087BF48923F}"/>
                </a:ext>
              </a:extLst>
            </p:cNvPr>
            <p:cNvSpPr txBox="1"/>
            <p:nvPr/>
          </p:nvSpPr>
          <p:spPr>
            <a:xfrm>
              <a:off x="5870184" y="1047098"/>
              <a:ext cx="2708686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800" u="sng" dirty="0"/>
                <a:t>своевременное</a:t>
              </a:r>
              <a:r>
                <a:rPr lang="ru-RU" sz="2800" dirty="0"/>
                <a:t> </a:t>
              </a:r>
            </a:p>
            <a:p>
              <a:pPr algn="ctr"/>
              <a:r>
                <a:rPr lang="ru-RU" sz="2800" b="1" dirty="0"/>
                <a:t>устранение</a:t>
              </a:r>
              <a:r>
                <a:rPr lang="ru-RU" sz="2800" dirty="0"/>
                <a:t> «дефектов»</a:t>
              </a:r>
            </a:p>
          </p:txBody>
        </p:sp>
      </p:grp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A2B0C8DC-3C00-6148-3B80-76AB48980E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099" b="90744" l="10000" r="90000">
                        <a14:foregroundMark x1="29419" y1="90579" x2="46512" y2="89752"/>
                        <a14:foregroundMark x1="46512" y1="89752" x2="66163" y2="90744"/>
                        <a14:foregroundMark x1="66163" y1="90744" x2="74419" y2="90744"/>
                        <a14:foregroundMark x1="67326" y1="76694" x2="67326" y2="76694"/>
                        <a14:foregroundMark x1="59070" y1="76694" x2="59070" y2="76694"/>
                        <a14:foregroundMark x1="47209" y1="77025" x2="47209" y2="77025"/>
                        <a14:foregroundMark x1="26047" y1="18512" x2="24186" y2="22314"/>
                        <a14:foregroundMark x1="39651" y1="28926" x2="36395" y2="33388"/>
                        <a14:foregroundMark x1="66628" y1="20826" x2="68256" y2="25950"/>
                        <a14:foregroundMark x1="57326" y1="50413" x2="56395" y2="50248"/>
                        <a14:foregroundMark x1="55930" y1="63306" x2="57442" y2="65124"/>
                        <a14:foregroundMark x1="65930" y1="64298" x2="67442" y2="64132"/>
                        <a14:foregroundMark x1="68023" y1="51240" x2="66860" y2="50083"/>
                        <a14:foregroundMark x1="37093" y1="63306" x2="38953" y2="65620"/>
                        <a14:foregroundMark x1="38953" y1="75041" x2="38953" y2="77686"/>
                        <a14:foregroundMark x1="48953" y1="64298" x2="48256" y2="63967"/>
                        <a14:foregroundMark x1="37558" y1="9256" x2="36744" y2="8099"/>
                        <a14:foregroundMark x1="36744" y1="8099" x2="33488" y2="8926"/>
                        <a14:foregroundMark x1="33488" y1="8926" x2="41744" y2="10579"/>
                        <a14:backgroundMark x1="34070" y1="17851" x2="34070" y2="17851"/>
                        <a14:backgroundMark x1="55930" y1="28264" x2="55930" y2="28264"/>
                        <a14:backgroundMark x1="55465" y1="41983" x2="52674" y2="52066"/>
                        <a14:backgroundMark x1="52674" y1="52066" x2="53488" y2="591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474" t="6265" r="17475"/>
          <a:stretch/>
        </p:blipFill>
        <p:spPr bwMode="auto">
          <a:xfrm>
            <a:off x="3046800" y="1340768"/>
            <a:ext cx="2708686" cy="274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13F4853-6293-599C-87F3-73E0A9AAE5D0}"/>
              </a:ext>
            </a:extLst>
          </p:cNvPr>
          <p:cNvSpPr txBox="1"/>
          <p:nvPr/>
        </p:nvSpPr>
        <p:spPr>
          <a:xfrm>
            <a:off x="4701279" y="4813409"/>
            <a:ext cx="4044029" cy="221599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800" b="1" dirty="0">
                <a:ln/>
                <a:solidFill>
                  <a:srgbClr val="005C2A"/>
                </a:solidFill>
              </a:rPr>
              <a:t>min </a:t>
            </a:r>
            <a:r>
              <a:rPr lang="ru-RU" sz="13800" b="1" dirty="0" smtClean="0">
                <a:ln/>
                <a:solidFill>
                  <a:srgbClr val="005C2A"/>
                </a:solidFill>
              </a:rPr>
              <a:t>3</a:t>
            </a:r>
            <a:r>
              <a:rPr lang="ru-RU" b="1" dirty="0" smtClean="0">
                <a:ln/>
                <a:solidFill>
                  <a:schemeClr val="accent3"/>
                </a:solidFill>
              </a:rPr>
              <a:t> </a:t>
            </a:r>
            <a:r>
              <a:rPr lang="ru-RU" sz="3200" dirty="0" smtClean="0"/>
              <a:t>года</a:t>
            </a:r>
            <a:endParaRPr lang="ru-RU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11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C68F259-A6D1-CDF7-51D1-7784737EC1E8}"/>
              </a:ext>
            </a:extLst>
          </p:cNvPr>
          <p:cNvSpPr txBox="1"/>
          <p:nvPr/>
        </p:nvSpPr>
        <p:spPr>
          <a:xfrm>
            <a:off x="1234487" y="4967076"/>
            <a:ext cx="669674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ln w="12700">
                  <a:noFill/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ru-RU" sz="11500" b="1" dirty="0" smtClean="0">
                <a:ln w="12700">
                  <a:noFill/>
                  <a:prstDash val="solid"/>
                </a:ln>
                <a:solidFill>
                  <a:srgbClr val="00B05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ОТВЕТЫ</a:t>
            </a:r>
            <a:endParaRPr lang="ru-RU" sz="11500" b="1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533829" y="2564904"/>
            <a:ext cx="8103315" cy="16972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 indent="0" algn="ctr">
              <a:spcBef>
                <a:spcPts val="0"/>
              </a:spcBef>
              <a:buNone/>
            </a:pP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Реализация </a:t>
            </a:r>
            <a:r>
              <a:rPr lang="ru-RU" sz="3200" b="1" dirty="0" smtClean="0">
                <a:solidFill>
                  <a:srgbClr val="0086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общественных проектов</a:t>
            </a:r>
          </a:p>
          <a:p>
            <a:pPr marL="34290" indent="0" algn="ctr"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и </a:t>
            </a:r>
            <a:r>
              <a:rPr lang="ru-RU" sz="3200" b="1" dirty="0" smtClean="0">
                <a:solidFill>
                  <a:srgbClr val="4B20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решений о самообложении</a:t>
            </a: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, </a:t>
            </a:r>
          </a:p>
          <a:p>
            <a:pPr marL="34290" indent="0" algn="ctr">
              <a:spcBef>
                <a:spcPts val="0"/>
              </a:spcBef>
              <a:buNone/>
            </a:pPr>
            <a:r>
              <a:rPr lang="ru-RU" sz="32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принятых на сходах граждан</a:t>
            </a:r>
            <a:endParaRPr lang="ru-RU" sz="3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7273" y="-11507"/>
            <a:ext cx="753642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500" b="1" dirty="0">
                <a:ln w="12700">
                  <a:noFill/>
                  <a:prstDash val="solid"/>
                </a:ln>
                <a:solidFill>
                  <a:srgbClr val="C00000"/>
                </a:solidFill>
                <a:effectLst>
                  <a:innerShdw blurRad="177800">
                    <a:srgbClr val="9BBB59">
                      <a:lumMod val="50000"/>
                    </a:srgbClr>
                  </a:innerShdw>
                </a:effectLst>
              </a:rPr>
              <a:t>ВОПРОСЫ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8347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C6C92C36-A5F6-F73D-10E3-078D95FB1CA7}"/>
              </a:ext>
            </a:extLst>
          </p:cNvPr>
          <p:cNvSpPr txBox="1"/>
          <p:nvPr/>
        </p:nvSpPr>
        <p:spPr>
          <a:xfrm>
            <a:off x="899593" y="548680"/>
            <a:ext cx="4392488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Общественные проекты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FFD6795-F9D5-FF89-4914-069D239783D7}"/>
              </a:ext>
            </a:extLst>
          </p:cNvPr>
          <p:cNvSpPr txBox="1"/>
          <p:nvPr/>
        </p:nvSpPr>
        <p:spPr>
          <a:xfrm>
            <a:off x="289344" y="5074009"/>
            <a:ext cx="201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городские </a:t>
            </a:r>
            <a:br>
              <a:rPr lang="ru-RU" sz="2000" dirty="0"/>
            </a:br>
            <a:r>
              <a:rPr lang="ru-RU" sz="2000" dirty="0"/>
              <a:t>и сельские </a:t>
            </a:r>
            <a:r>
              <a:rPr lang="ru-RU" sz="2000" b="1" dirty="0"/>
              <a:t>ПОСЕЛЕНИЯ</a:t>
            </a:r>
          </a:p>
        </p:txBody>
      </p:sp>
      <p:sp>
        <p:nvSpPr>
          <p:cNvPr id="8" name="Половина рамки 7">
            <a:extLst>
              <a:ext uri="{FF2B5EF4-FFF2-40B4-BE49-F238E27FC236}">
                <a16:creationId xmlns="" xmlns:a16="http://schemas.microsoft.com/office/drawing/2014/main" id="{5DEB1EF4-CFBA-E785-BEA7-F3F7C3591695}"/>
              </a:ext>
            </a:extLst>
          </p:cNvPr>
          <p:cNvSpPr/>
          <p:nvPr/>
        </p:nvSpPr>
        <p:spPr>
          <a:xfrm flipV="1">
            <a:off x="289344" y="116632"/>
            <a:ext cx="6419914" cy="2651492"/>
          </a:xfrm>
          <a:prstGeom prst="halfFrame">
            <a:avLst>
              <a:gd name="adj1" fmla="val 20444"/>
              <a:gd name="adj2" fmla="val 20096"/>
            </a:avLst>
          </a:prstGeom>
          <a:solidFill>
            <a:srgbClr val="00863D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99B71CE-CBBA-C65D-BA22-FF39EA740D02}"/>
              </a:ext>
            </a:extLst>
          </p:cNvPr>
          <p:cNvSpPr txBox="1"/>
          <p:nvPr/>
        </p:nvSpPr>
        <p:spPr>
          <a:xfrm flipH="1">
            <a:off x="2555776" y="4247848"/>
            <a:ext cx="58903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Мероприятия </a:t>
            </a:r>
            <a:br>
              <a:rPr lang="ru-RU" sz="4800" b="1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ru-RU" sz="4800" b="1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по самообложению</a:t>
            </a:r>
          </a:p>
        </p:txBody>
      </p:sp>
      <p:sp>
        <p:nvSpPr>
          <p:cNvPr id="10" name="Половина рамки 9">
            <a:extLst>
              <a:ext uri="{FF2B5EF4-FFF2-40B4-BE49-F238E27FC236}">
                <a16:creationId xmlns="" xmlns:a16="http://schemas.microsoft.com/office/drawing/2014/main" id="{9508E15B-D045-68BA-1F0B-20872A58E9D6}"/>
              </a:ext>
            </a:extLst>
          </p:cNvPr>
          <p:cNvSpPr/>
          <p:nvPr/>
        </p:nvSpPr>
        <p:spPr>
          <a:xfrm flipH="1" flipV="1">
            <a:off x="2357008" y="3861048"/>
            <a:ext cx="6446205" cy="2651492"/>
          </a:xfrm>
          <a:prstGeom prst="halfFrame">
            <a:avLst>
              <a:gd name="adj1" fmla="val 20444"/>
              <a:gd name="adj2" fmla="val 20096"/>
            </a:avLst>
          </a:prstGeom>
          <a:gradFill flip="none" rotWithShape="1">
            <a:gsLst>
              <a:gs pos="0">
                <a:srgbClr val="4B205E"/>
              </a:gs>
              <a:gs pos="45000">
                <a:srgbClr val="9739CB"/>
              </a:gs>
              <a:gs pos="76000">
                <a:srgbClr val="BF60EE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99E68B3-5C3D-625E-1A39-C511F72179AF}"/>
              </a:ext>
            </a:extLst>
          </p:cNvPr>
          <p:cNvSpPr txBox="1"/>
          <p:nvPr/>
        </p:nvSpPr>
        <p:spPr>
          <a:xfrm>
            <a:off x="231801" y="4029742"/>
            <a:ext cx="212520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УЧАСТНИКИ</a:t>
            </a:r>
          </a:p>
        </p:txBody>
      </p:sp>
      <p:sp>
        <p:nvSpPr>
          <p:cNvPr id="14" name="Стрелка: вниз 13">
            <a:extLst>
              <a:ext uri="{FF2B5EF4-FFF2-40B4-BE49-F238E27FC236}">
                <a16:creationId xmlns="" xmlns:a16="http://schemas.microsoft.com/office/drawing/2014/main" id="{FB4F55F0-0F2C-D7A4-8EA4-B489BFEFAAAB}"/>
              </a:ext>
            </a:extLst>
          </p:cNvPr>
          <p:cNvSpPr/>
          <p:nvPr/>
        </p:nvSpPr>
        <p:spPr>
          <a:xfrm>
            <a:off x="1187624" y="4630102"/>
            <a:ext cx="216024" cy="360040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DB0AD90-96A9-9C5E-7BBD-A186573832D7}"/>
              </a:ext>
            </a:extLst>
          </p:cNvPr>
          <p:cNvSpPr txBox="1"/>
          <p:nvPr/>
        </p:nvSpPr>
        <p:spPr>
          <a:xfrm>
            <a:off x="6444208" y="2180713"/>
            <a:ext cx="2721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/>
              <a:t>городские и сельские </a:t>
            </a:r>
            <a:r>
              <a:rPr lang="ru-RU" sz="2000" b="1" dirty="0"/>
              <a:t>ПОСЕЛЕНИЯ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1E1F676-289F-8FE0-8DCF-91F101F07F81}"/>
              </a:ext>
            </a:extLst>
          </p:cNvPr>
          <p:cNvSpPr txBox="1"/>
          <p:nvPr/>
        </p:nvSpPr>
        <p:spPr>
          <a:xfrm>
            <a:off x="6857063" y="115226"/>
            <a:ext cx="23085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УЧАСТНИКИ</a:t>
            </a:r>
          </a:p>
        </p:txBody>
      </p:sp>
      <p:sp>
        <p:nvSpPr>
          <p:cNvPr id="17" name="Стрелка: вниз 16">
            <a:extLst>
              <a:ext uri="{FF2B5EF4-FFF2-40B4-BE49-F238E27FC236}">
                <a16:creationId xmlns="" xmlns:a16="http://schemas.microsoft.com/office/drawing/2014/main" id="{375ED83C-A862-8551-2B8A-6771ED34FAB8}"/>
              </a:ext>
            </a:extLst>
          </p:cNvPr>
          <p:cNvSpPr/>
          <p:nvPr/>
        </p:nvSpPr>
        <p:spPr>
          <a:xfrm rot="2616985">
            <a:off x="7067308" y="621041"/>
            <a:ext cx="223794" cy="515686"/>
          </a:xfrm>
          <a:prstGeom prst="downArrow">
            <a:avLst/>
          </a:prstGeom>
          <a:solidFill>
            <a:srgbClr val="00863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8D6A6F9-0B4F-04D9-2158-8DDC7148EF02}"/>
              </a:ext>
            </a:extLst>
          </p:cNvPr>
          <p:cNvSpPr txBox="1"/>
          <p:nvPr/>
        </p:nvSpPr>
        <p:spPr>
          <a:xfrm>
            <a:off x="5210790" y="739886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городские </a:t>
            </a:r>
            <a:br>
              <a:rPr lang="ru-RU" sz="2000" b="1" dirty="0"/>
            </a:br>
            <a:r>
              <a:rPr lang="ru-RU" sz="2000" b="1" dirty="0"/>
              <a:t>округа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37044F88-6AC5-9E93-5656-7FF75A58CDA6}"/>
              </a:ext>
            </a:extLst>
          </p:cNvPr>
          <p:cNvSpPr txBox="1"/>
          <p:nvPr/>
        </p:nvSpPr>
        <p:spPr>
          <a:xfrm>
            <a:off x="5500929" y="1460299"/>
            <a:ext cx="2866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внутригородские районы </a:t>
            </a:r>
            <a:r>
              <a:rPr lang="ru-RU" sz="2000" dirty="0" err="1"/>
              <a:t>г.о</a:t>
            </a:r>
            <a:r>
              <a:rPr lang="ru-RU" sz="2000" dirty="0"/>
              <a:t>. Самара</a:t>
            </a:r>
          </a:p>
        </p:txBody>
      </p:sp>
      <p:sp>
        <p:nvSpPr>
          <p:cNvPr id="20" name="Стрелка: вниз 19">
            <a:extLst>
              <a:ext uri="{FF2B5EF4-FFF2-40B4-BE49-F238E27FC236}">
                <a16:creationId xmlns="" xmlns:a16="http://schemas.microsoft.com/office/drawing/2014/main" id="{091AE4BB-0D2B-4DBA-8B2F-4467C41F3EB3}"/>
              </a:ext>
            </a:extLst>
          </p:cNvPr>
          <p:cNvSpPr/>
          <p:nvPr/>
        </p:nvSpPr>
        <p:spPr>
          <a:xfrm rot="1512317">
            <a:off x="7572351" y="820566"/>
            <a:ext cx="199354" cy="675141"/>
          </a:xfrm>
          <a:prstGeom prst="downArrow">
            <a:avLst/>
          </a:prstGeom>
          <a:solidFill>
            <a:srgbClr val="00863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sp>
        <p:nvSpPr>
          <p:cNvPr id="21" name="Стрелка: вниз 20">
            <a:extLst>
              <a:ext uri="{FF2B5EF4-FFF2-40B4-BE49-F238E27FC236}">
                <a16:creationId xmlns="" xmlns:a16="http://schemas.microsoft.com/office/drawing/2014/main" id="{EF29F136-36B5-2F29-E53C-2B5A2EF45E7F}"/>
              </a:ext>
            </a:extLst>
          </p:cNvPr>
          <p:cNvSpPr/>
          <p:nvPr/>
        </p:nvSpPr>
        <p:spPr>
          <a:xfrm>
            <a:off x="8378675" y="831318"/>
            <a:ext cx="197481" cy="1349395"/>
          </a:xfrm>
          <a:prstGeom prst="downArrow">
            <a:avLst/>
          </a:prstGeom>
          <a:solidFill>
            <a:srgbClr val="00863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3429000"/>
            <a:ext cx="9144000" cy="0"/>
          </a:xfrm>
          <a:prstGeom prst="line">
            <a:avLst/>
          </a:prstGeom>
          <a:ln w="76200">
            <a:solidFill>
              <a:srgbClr val="08B000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7766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CE6BA24-D4F4-1F26-6FD1-09EEC5D2EFD6}"/>
              </a:ext>
            </a:extLst>
          </p:cNvPr>
          <p:cNvSpPr txBox="1"/>
          <p:nvPr/>
        </p:nvSpPr>
        <p:spPr>
          <a:xfrm>
            <a:off x="1691680" y="291285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ТРЕБОВАНИЯ </a:t>
            </a:r>
          </a:p>
          <a:p>
            <a:pPr algn="ctr"/>
            <a:r>
              <a:rPr lang="ru-RU" sz="2800" b="1" dirty="0"/>
              <a:t>К СОДЕРЖАНИЮ И ВЫПОЛНЕНИЮ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DF71B9C-71DC-F741-CB6D-3F020C0A6E73}"/>
              </a:ext>
            </a:extLst>
          </p:cNvPr>
          <p:cNvSpPr txBox="1"/>
          <p:nvPr/>
        </p:nvSpPr>
        <p:spPr>
          <a:xfrm>
            <a:off x="255480" y="3951379"/>
            <a:ext cx="30076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5C2A"/>
                </a:solidFill>
              </a:rPr>
              <a:t>Количественные показатели </a:t>
            </a:r>
          </a:p>
          <a:p>
            <a:pPr algn="ctr"/>
            <a:r>
              <a:rPr lang="ru-RU" sz="2800" b="1" dirty="0">
                <a:solidFill>
                  <a:srgbClr val="005C2A"/>
                </a:solidFill>
              </a:rPr>
              <a:t>= </a:t>
            </a:r>
          </a:p>
          <a:p>
            <a:pPr algn="ctr"/>
            <a:r>
              <a:rPr lang="ru-RU" sz="2000" dirty="0"/>
              <a:t>основные позиции </a:t>
            </a:r>
            <a:br>
              <a:rPr lang="ru-RU" sz="2000" dirty="0"/>
            </a:br>
            <a:r>
              <a:rPr lang="ru-RU" sz="2000" dirty="0"/>
              <a:t>из сметного расчета </a:t>
            </a:r>
            <a:br>
              <a:rPr lang="ru-RU" sz="2000" dirty="0"/>
            </a:br>
            <a:r>
              <a:rPr lang="ru-RU" sz="2000" dirty="0"/>
              <a:t>(и при составлении заявки и при выполнении </a:t>
            </a:r>
            <a:br>
              <a:rPr lang="ru-RU" sz="2000" dirty="0"/>
            </a:br>
            <a:r>
              <a:rPr lang="ru-RU" sz="2000" dirty="0"/>
              <a:t>работ на объекте)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B57B6880-0426-B687-6FF3-7B406129D9AE}"/>
              </a:ext>
            </a:extLst>
          </p:cNvPr>
          <p:cNvSpPr txBox="1"/>
          <p:nvPr/>
        </p:nvSpPr>
        <p:spPr>
          <a:xfrm>
            <a:off x="3555481" y="3951379"/>
            <a:ext cx="26050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5C2A"/>
                </a:solidFill>
              </a:rPr>
              <a:t>Доли </a:t>
            </a:r>
            <a:r>
              <a:rPr lang="ru-RU" sz="2000" b="1" dirty="0" err="1">
                <a:solidFill>
                  <a:srgbClr val="005C2A"/>
                </a:solidFill>
              </a:rPr>
              <a:t>софинанси</a:t>
            </a:r>
            <a:r>
              <a:rPr lang="ru-RU" sz="2000" b="1" dirty="0">
                <a:solidFill>
                  <a:srgbClr val="005C2A"/>
                </a:solidFill>
              </a:rPr>
              <a:t>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err="1">
                <a:solidFill>
                  <a:srgbClr val="005C2A"/>
                </a:solidFill>
              </a:rPr>
              <a:t>рования</a:t>
            </a:r>
            <a:r>
              <a:rPr lang="ru-RU" sz="2000" b="1" dirty="0">
                <a:solidFill>
                  <a:srgbClr val="005C2A"/>
                </a:solidFill>
              </a:rPr>
              <a:t> (%) в </a:t>
            </a:r>
            <a:r>
              <a:rPr lang="ru-RU" sz="2000" b="1" dirty="0" smtClean="0">
                <a:solidFill>
                  <a:srgbClr val="005C2A"/>
                </a:solidFill>
              </a:rPr>
              <a:t>заявке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C2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C2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5C2A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algn="ctr"/>
            <a:r>
              <a:rPr lang="ru-RU" sz="2000" dirty="0"/>
              <a:t>фактические значения долей софинансирования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EA668C72-8CD0-CE62-0810-691F9AE9CC47}"/>
              </a:ext>
            </a:extLst>
          </p:cNvPr>
          <p:cNvSpPr txBox="1"/>
          <p:nvPr/>
        </p:nvSpPr>
        <p:spPr>
          <a:xfrm>
            <a:off x="6452923" y="3956430"/>
            <a:ext cx="2605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5C2A"/>
                </a:solidFill>
              </a:rPr>
              <a:t>Местоположение </a:t>
            </a:r>
            <a:r>
              <a:rPr lang="ru-RU" sz="2000" b="1" dirty="0">
                <a:solidFill>
                  <a:srgbClr val="005C2A"/>
                </a:solidFill>
              </a:rPr>
              <a:t>объекта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5C2A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 </a:t>
            </a:r>
          </a:p>
          <a:p>
            <a:pPr algn="ctr"/>
            <a:r>
              <a:rPr lang="ru-RU" sz="2000" dirty="0"/>
              <a:t>схема, приложенная </a:t>
            </a:r>
            <a:br>
              <a:rPr lang="ru-RU" sz="2000" dirty="0"/>
            </a:br>
            <a:r>
              <a:rPr lang="ru-RU" sz="2000" dirty="0"/>
              <a:t>к заявке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="" xmlns:a16="http://schemas.microsoft.com/office/drawing/2014/main" id="{540C9D28-3E65-0DCF-F4B4-E8827AB0A5D2}"/>
              </a:ext>
            </a:extLst>
          </p:cNvPr>
          <p:cNvGrpSpPr/>
          <p:nvPr/>
        </p:nvGrpSpPr>
        <p:grpSpPr>
          <a:xfrm>
            <a:off x="280928" y="167911"/>
            <a:ext cx="8611550" cy="3770263"/>
            <a:chOff x="280928" y="167911"/>
            <a:chExt cx="8611550" cy="3770263"/>
          </a:xfrm>
        </p:grpSpPr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E640F4FF-229A-0328-800D-43C3C42EF758}"/>
                </a:ext>
              </a:extLst>
            </p:cNvPr>
            <p:cNvSpPr txBox="1"/>
            <p:nvPr/>
          </p:nvSpPr>
          <p:spPr>
            <a:xfrm>
              <a:off x="5292078" y="1543070"/>
              <a:ext cx="36004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5C2A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ФАКТИЧЕСКОЕ ИСПОЛНЕНИЕ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7BE621EF-B558-7CDF-0A9A-924CCCE54A1C}"/>
                </a:ext>
              </a:extLst>
            </p:cNvPr>
            <p:cNvSpPr txBox="1"/>
            <p:nvPr/>
          </p:nvSpPr>
          <p:spPr>
            <a:xfrm>
              <a:off x="280928" y="1543069"/>
              <a:ext cx="3456384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4000" b="1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5C2A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СОДЕРЖАНИЕ ЗАЯВКИ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="" xmlns:a16="http://schemas.microsoft.com/office/drawing/2014/main" id="{F66ECF6C-54BF-A39A-48D4-7537F10D6142}"/>
                </a:ext>
              </a:extLst>
            </p:cNvPr>
            <p:cNvSpPr txBox="1"/>
            <p:nvPr/>
          </p:nvSpPr>
          <p:spPr>
            <a:xfrm>
              <a:off x="2339752" y="167911"/>
              <a:ext cx="3993171" cy="37702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3800" b="1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pattFill prst="narHorz">
                    <a:fgClr>
                      <a:schemeClr val="accent3"/>
                    </a:fgClr>
                    <a:bgClr>
                      <a:schemeClr val="accent3">
                        <a:lumMod val="40000"/>
                        <a:lumOff val="60000"/>
                      </a:schemeClr>
                    </a:bgClr>
                  </a:patt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 </a:t>
              </a:r>
              <a:r>
                <a:rPr lang="ru-RU" sz="23900" b="1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solidFill>
                    <a:srgbClr val="005C2A"/>
                  </a:solid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=</a:t>
              </a:r>
              <a:r>
                <a:rPr lang="ru-RU" sz="13800" b="1" dirty="0">
                  <a:ln w="12700">
                    <a:solidFill>
                      <a:schemeClr val="accent3">
                        <a:lumMod val="50000"/>
                      </a:schemeClr>
                    </a:solidFill>
                    <a:prstDash val="solid"/>
                  </a:ln>
                  <a:pattFill prst="narHorz">
                    <a:fgClr>
                      <a:schemeClr val="accent3"/>
                    </a:fgClr>
                    <a:bgClr>
                      <a:schemeClr val="accent3">
                        <a:lumMod val="40000"/>
                        <a:lumOff val="60000"/>
                      </a:schemeClr>
                    </a:bgClr>
                  </a:pattFill>
                  <a:effectLst>
                    <a:innerShdw blurRad="177800">
                      <a:schemeClr val="accent3">
                        <a:lumMod val="50000"/>
                      </a:schemeClr>
                    </a:innerShdw>
                  </a:effectLst>
                </a:rPr>
                <a:t> </a:t>
              </a:r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="" xmlns:a16="http://schemas.microsoft.com/office/drawing/2014/main" id="{51632C08-C837-80CE-24E4-541DD3B28034}"/>
              </a:ext>
            </a:extLst>
          </p:cNvPr>
          <p:cNvGrpSpPr/>
          <p:nvPr/>
        </p:nvGrpSpPr>
        <p:grpSpPr>
          <a:xfrm>
            <a:off x="282330" y="3357113"/>
            <a:ext cx="2520281" cy="642367"/>
            <a:chOff x="467543" y="3358651"/>
            <a:chExt cx="2520281" cy="642367"/>
          </a:xfrm>
        </p:grpSpPr>
        <p:sp>
          <p:nvSpPr>
            <p:cNvPr id="19" name="Прямоугольник: усеченные верхние углы 18">
              <a:extLst>
                <a:ext uri="{FF2B5EF4-FFF2-40B4-BE49-F238E27FC236}">
                  <a16:creationId xmlns="" xmlns:a16="http://schemas.microsoft.com/office/drawing/2014/main" id="{A8B056AB-996A-488A-21AA-A38F7BFA9B95}"/>
                </a:ext>
              </a:extLst>
            </p:cNvPr>
            <p:cNvSpPr/>
            <p:nvPr/>
          </p:nvSpPr>
          <p:spPr>
            <a:xfrm flipV="1">
              <a:off x="713803" y="3554954"/>
              <a:ext cx="2274021" cy="234086"/>
            </a:xfrm>
            <a:prstGeom prst="snip2SameRect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Ромб 9">
              <a:extLst>
                <a:ext uri="{FF2B5EF4-FFF2-40B4-BE49-F238E27FC236}">
                  <a16:creationId xmlns="" xmlns:a16="http://schemas.microsoft.com/office/drawing/2014/main" id="{71D91D66-71C6-9DC7-F886-28BEBF1FCD1B}"/>
                </a:ext>
              </a:extLst>
            </p:cNvPr>
            <p:cNvSpPr/>
            <p:nvPr/>
          </p:nvSpPr>
          <p:spPr>
            <a:xfrm>
              <a:off x="467543" y="3358651"/>
              <a:ext cx="618664" cy="642367"/>
            </a:xfrm>
            <a:prstGeom prst="diamo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C0079AE7-4716-FAC3-EDF4-CDC486B36B56}"/>
              </a:ext>
            </a:extLst>
          </p:cNvPr>
          <p:cNvGrpSpPr/>
          <p:nvPr/>
        </p:nvGrpSpPr>
        <p:grpSpPr>
          <a:xfrm>
            <a:off x="3288530" y="3357112"/>
            <a:ext cx="2520281" cy="642367"/>
            <a:chOff x="467543" y="3358651"/>
            <a:chExt cx="2520281" cy="642367"/>
          </a:xfrm>
        </p:grpSpPr>
        <p:sp>
          <p:nvSpPr>
            <p:cNvPr id="22" name="Прямоугольник: усеченные верхние углы 21">
              <a:extLst>
                <a:ext uri="{FF2B5EF4-FFF2-40B4-BE49-F238E27FC236}">
                  <a16:creationId xmlns="" xmlns:a16="http://schemas.microsoft.com/office/drawing/2014/main" id="{EEB88BC6-431D-FE2C-054E-5696B4EBD31E}"/>
                </a:ext>
              </a:extLst>
            </p:cNvPr>
            <p:cNvSpPr/>
            <p:nvPr/>
          </p:nvSpPr>
          <p:spPr>
            <a:xfrm flipV="1">
              <a:off x="713803" y="3554954"/>
              <a:ext cx="2274021" cy="234086"/>
            </a:xfrm>
            <a:prstGeom prst="snip2SameRect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Ромб 22">
              <a:extLst>
                <a:ext uri="{FF2B5EF4-FFF2-40B4-BE49-F238E27FC236}">
                  <a16:creationId xmlns="" xmlns:a16="http://schemas.microsoft.com/office/drawing/2014/main" id="{1C00CC6F-E387-E8F1-59C6-9DF2F0E476E3}"/>
                </a:ext>
              </a:extLst>
            </p:cNvPr>
            <p:cNvSpPr/>
            <p:nvPr/>
          </p:nvSpPr>
          <p:spPr>
            <a:xfrm>
              <a:off x="467543" y="3358651"/>
              <a:ext cx="618664" cy="642367"/>
            </a:xfrm>
            <a:prstGeom prst="diamo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="" xmlns:a16="http://schemas.microsoft.com/office/drawing/2014/main" id="{37091BC3-3E27-2BC0-2836-1C6E540097C9}"/>
              </a:ext>
            </a:extLst>
          </p:cNvPr>
          <p:cNvGrpSpPr/>
          <p:nvPr/>
        </p:nvGrpSpPr>
        <p:grpSpPr>
          <a:xfrm>
            <a:off x="6294730" y="3347587"/>
            <a:ext cx="2520281" cy="642367"/>
            <a:chOff x="467543" y="3358651"/>
            <a:chExt cx="2520281" cy="642367"/>
          </a:xfrm>
        </p:grpSpPr>
        <p:sp>
          <p:nvSpPr>
            <p:cNvPr id="25" name="Прямоугольник: усеченные верхние углы 24">
              <a:extLst>
                <a:ext uri="{FF2B5EF4-FFF2-40B4-BE49-F238E27FC236}">
                  <a16:creationId xmlns="" xmlns:a16="http://schemas.microsoft.com/office/drawing/2014/main" id="{A85F8BBC-C0E7-B0DB-E534-DB8A1359A009}"/>
                </a:ext>
              </a:extLst>
            </p:cNvPr>
            <p:cNvSpPr/>
            <p:nvPr/>
          </p:nvSpPr>
          <p:spPr>
            <a:xfrm flipV="1">
              <a:off x="713803" y="3554954"/>
              <a:ext cx="2274021" cy="234086"/>
            </a:xfrm>
            <a:prstGeom prst="snip2SameRect">
              <a:avLst>
                <a:gd name="adj1" fmla="val 50000"/>
                <a:gd name="adj2" fmla="val 50000"/>
              </a:avLst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Ромб 25">
              <a:extLst>
                <a:ext uri="{FF2B5EF4-FFF2-40B4-BE49-F238E27FC236}">
                  <a16:creationId xmlns="" xmlns:a16="http://schemas.microsoft.com/office/drawing/2014/main" id="{55161428-C4FA-2199-4211-E1378F8F05A9}"/>
                </a:ext>
              </a:extLst>
            </p:cNvPr>
            <p:cNvSpPr/>
            <p:nvPr/>
          </p:nvSpPr>
          <p:spPr>
            <a:xfrm>
              <a:off x="467543" y="3358651"/>
              <a:ext cx="618664" cy="642367"/>
            </a:xfrm>
            <a:prstGeom prst="diamo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372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928" y="1697956"/>
            <a:ext cx="88564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КОЛИЧЕСТВЕННЫЕ ПОКАЗАТЕЛИ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2688" y="4011393"/>
            <a:ext cx="82149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МЕСТОПОЛОЖЕНИЕ ОБЪЕКТА </a:t>
            </a:r>
            <a:endParaRPr lang="ru-RU" sz="4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27450" y="2852936"/>
            <a:ext cx="5854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b="1" dirty="0" smtClean="0"/>
              <a:t>И</a:t>
            </a:r>
            <a:endParaRPr lang="ru-RU" sz="4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96365" y="-171400"/>
            <a:ext cx="9433048" cy="9361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96365" y="6021288"/>
            <a:ext cx="9433048" cy="9361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7095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EC6ECE6F-31A8-0C2C-AEEF-3A8A07E9D827}"/>
              </a:ext>
            </a:extLst>
          </p:cNvPr>
          <p:cNvSpPr txBox="1"/>
          <p:nvPr/>
        </p:nvSpPr>
        <p:spPr>
          <a:xfrm>
            <a:off x="287064" y="1124744"/>
            <a:ext cx="85634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2700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ОТКЛОНЕНИЕ или ИЗМЕНЕНИЕ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28B2647-CC5F-F3E8-605F-1079033001D0}"/>
              </a:ext>
            </a:extLst>
          </p:cNvPr>
          <p:cNvSpPr txBox="1"/>
          <p:nvPr/>
        </p:nvSpPr>
        <p:spPr>
          <a:xfrm>
            <a:off x="889833" y="2132856"/>
            <a:ext cx="79607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smtClean="0"/>
              <a:t>значений и наименований </a:t>
            </a:r>
          </a:p>
          <a:p>
            <a:r>
              <a:rPr lang="ru-RU" sz="2800" dirty="0" smtClean="0"/>
              <a:t>количественных </a:t>
            </a:r>
            <a:r>
              <a:rPr lang="ru-RU" sz="2800" dirty="0"/>
              <a:t>показателей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4DA2372E-ED60-9E33-F1F1-06D4044F2501}"/>
              </a:ext>
            </a:extLst>
          </p:cNvPr>
          <p:cNvSpPr txBox="1"/>
          <p:nvPr/>
        </p:nvSpPr>
        <p:spPr>
          <a:xfrm>
            <a:off x="2699791" y="4567836"/>
            <a:ext cx="58326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smtClean="0"/>
              <a:t>местоположения </a:t>
            </a:r>
            <a:r>
              <a:rPr lang="ru-RU" sz="2800" dirty="0"/>
              <a:t>объекта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2A27360-B17D-8B4B-4D47-03BC769686FC}"/>
              </a:ext>
            </a:extLst>
          </p:cNvPr>
          <p:cNvSpPr txBox="1"/>
          <p:nvPr/>
        </p:nvSpPr>
        <p:spPr>
          <a:xfrm>
            <a:off x="2195735" y="3861167"/>
            <a:ext cx="64184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эскиза планируемого объекта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34BA1A1-BDFA-5BFD-1A73-29AA40336C4D}"/>
              </a:ext>
            </a:extLst>
          </p:cNvPr>
          <p:cNvSpPr txBox="1"/>
          <p:nvPr/>
        </p:nvSpPr>
        <p:spPr>
          <a:xfrm>
            <a:off x="1619671" y="3140968"/>
            <a:ext cx="64184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видов и (или) объемов работ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62BAFED-F40C-E148-E537-67669C8ED18F}"/>
              </a:ext>
            </a:extLst>
          </p:cNvPr>
          <p:cNvSpPr txBox="1"/>
          <p:nvPr/>
        </p:nvSpPr>
        <p:spPr>
          <a:xfrm>
            <a:off x="3419872" y="5244760"/>
            <a:ext cx="52200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материалов или комплектующих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0622EF5-2A57-40D1-0055-E7EB2A52346F}"/>
              </a:ext>
            </a:extLst>
          </p:cNvPr>
          <p:cNvSpPr txBox="1"/>
          <p:nvPr/>
        </p:nvSpPr>
        <p:spPr>
          <a:xfrm>
            <a:off x="305691" y="188640"/>
            <a:ext cx="856346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ln w="12700">
                  <a:noFill/>
                  <a:prstDash val="solid"/>
                </a:ln>
                <a:solidFill>
                  <a:srgbClr val="C0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НЕ ДОПУСКАЕТСЯ !!!</a:t>
            </a:r>
          </a:p>
        </p:txBody>
      </p:sp>
      <p:sp>
        <p:nvSpPr>
          <p:cNvPr id="10" name="Ромб 9">
            <a:extLst>
              <a:ext uri="{FF2B5EF4-FFF2-40B4-BE49-F238E27FC236}">
                <a16:creationId xmlns="" xmlns:a16="http://schemas.microsoft.com/office/drawing/2014/main" id="{6DD5383B-D1FC-7DC9-790E-C53EC6302C49}"/>
              </a:ext>
            </a:extLst>
          </p:cNvPr>
          <p:cNvSpPr/>
          <p:nvPr/>
        </p:nvSpPr>
        <p:spPr>
          <a:xfrm>
            <a:off x="529793" y="2209018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Ромб 10">
            <a:extLst>
              <a:ext uri="{FF2B5EF4-FFF2-40B4-BE49-F238E27FC236}">
                <a16:creationId xmlns="" xmlns:a16="http://schemas.microsoft.com/office/drawing/2014/main" id="{02CBEFC6-FABF-06E9-91A4-4599ADCDCFE3}"/>
              </a:ext>
            </a:extLst>
          </p:cNvPr>
          <p:cNvSpPr/>
          <p:nvPr/>
        </p:nvSpPr>
        <p:spPr>
          <a:xfrm>
            <a:off x="1259631" y="3245946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Ромб 11">
            <a:extLst>
              <a:ext uri="{FF2B5EF4-FFF2-40B4-BE49-F238E27FC236}">
                <a16:creationId xmlns="" xmlns:a16="http://schemas.microsoft.com/office/drawing/2014/main" id="{C8EC388D-B0D0-D4E1-8BB1-6CDCA6C077C4}"/>
              </a:ext>
            </a:extLst>
          </p:cNvPr>
          <p:cNvSpPr/>
          <p:nvPr/>
        </p:nvSpPr>
        <p:spPr>
          <a:xfrm>
            <a:off x="1835695" y="3973811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Ромб 12">
            <a:extLst>
              <a:ext uri="{FF2B5EF4-FFF2-40B4-BE49-F238E27FC236}">
                <a16:creationId xmlns="" xmlns:a16="http://schemas.microsoft.com/office/drawing/2014/main" id="{3B2062D6-4EE6-295B-F914-9F97A32A2DC4}"/>
              </a:ext>
            </a:extLst>
          </p:cNvPr>
          <p:cNvSpPr/>
          <p:nvPr/>
        </p:nvSpPr>
        <p:spPr>
          <a:xfrm>
            <a:off x="2339751" y="4676650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Ромб 13">
            <a:extLst>
              <a:ext uri="{FF2B5EF4-FFF2-40B4-BE49-F238E27FC236}">
                <a16:creationId xmlns="" xmlns:a16="http://schemas.microsoft.com/office/drawing/2014/main" id="{ED25CB28-9C21-954D-13E3-86AFB330A4BC}"/>
              </a:ext>
            </a:extLst>
          </p:cNvPr>
          <p:cNvSpPr/>
          <p:nvPr/>
        </p:nvSpPr>
        <p:spPr>
          <a:xfrm>
            <a:off x="3059832" y="5329443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08062" y="5820592"/>
            <a:ext cx="8758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без соблюдения процедуры согласования с жителями </a:t>
            </a:r>
          </a:p>
          <a:p>
            <a:pPr algn="ctr"/>
            <a:r>
              <a:rPr lang="ru-RU" sz="2400" dirty="0" smtClean="0"/>
              <a:t>территории (части территории) муниципального образования</a:t>
            </a:r>
            <a:endParaRPr lang="ru-RU" sz="2400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169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6008817-708F-308D-4D02-FAB0D14CAC0E}"/>
              </a:ext>
            </a:extLst>
          </p:cNvPr>
          <p:cNvSpPr txBox="1"/>
          <p:nvPr/>
        </p:nvSpPr>
        <p:spPr>
          <a:xfrm>
            <a:off x="1560273" y="4493632"/>
            <a:ext cx="7044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prstClr val="black"/>
                </a:solidFill>
                <a:latin typeface="Calibri"/>
              </a:rPr>
              <a:t>о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тсутствие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на рынке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запланированной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к приобретению </a:t>
            </a:r>
            <a:b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товарной позиции</a:t>
            </a:r>
            <a:endParaRPr lang="ru-RU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627663E-4D3F-D2C6-779F-6B9EE0205C7F}"/>
              </a:ext>
            </a:extLst>
          </p:cNvPr>
          <p:cNvSpPr txBox="1"/>
          <p:nvPr/>
        </p:nvSpPr>
        <p:spPr>
          <a:xfrm>
            <a:off x="1677219" y="308224"/>
            <a:ext cx="5789562" cy="989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solidFill>
                  <a:srgbClr val="C00000"/>
                </a:solidFill>
              </a:rPr>
              <a:t>ИСКЛЮЧЕНИЯ</a:t>
            </a:r>
          </a:p>
          <a:p>
            <a:pPr algn="ctr">
              <a:lnSpc>
                <a:spcPct val="80000"/>
              </a:lnSpc>
            </a:pPr>
            <a:r>
              <a:rPr lang="ru-RU" sz="3600" dirty="0">
                <a:solidFill>
                  <a:srgbClr val="C00000"/>
                </a:solidFill>
              </a:rPr>
              <a:t>для внесения изменений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1CAFC1F-7550-113E-6E70-9AA13F85FB39}"/>
              </a:ext>
            </a:extLst>
          </p:cNvPr>
          <p:cNvSpPr txBox="1"/>
          <p:nvPr/>
        </p:nvSpPr>
        <p:spPr>
          <a:xfrm>
            <a:off x="839292" y="5474219"/>
            <a:ext cx="80299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увеличение объемов работ или дополнение предусмотренных количественных </a:t>
            </a:r>
            <a:r>
              <a:rPr lang="ru-RU" sz="2000" dirty="0"/>
              <a:t>показателей в случае удешевления проекта </a:t>
            </a:r>
            <a:r>
              <a:rPr lang="ru-RU" sz="2000" dirty="0" smtClean="0"/>
              <a:t>с целью полного освоения бюджетных средств</a:t>
            </a:r>
            <a:endParaRPr lang="ru-RU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1BAA0BF-12D5-E5FC-159C-D65B726F8250}"/>
              </a:ext>
            </a:extLst>
          </p:cNvPr>
          <p:cNvSpPr txBox="1"/>
          <p:nvPr/>
        </p:nvSpPr>
        <p:spPr>
          <a:xfrm>
            <a:off x="839292" y="1556792"/>
            <a:ext cx="74616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обнаружение технической ошибки в </a:t>
            </a:r>
            <a:r>
              <a:rPr lang="ru-RU" sz="2000" dirty="0"/>
              <a:t>заявочной документации</a:t>
            </a:r>
          </a:p>
        </p:txBody>
      </p:sp>
      <p:sp>
        <p:nvSpPr>
          <p:cNvPr id="14" name="Ромб 13">
            <a:extLst>
              <a:ext uri="{FF2B5EF4-FFF2-40B4-BE49-F238E27FC236}">
                <a16:creationId xmlns="" xmlns:a16="http://schemas.microsoft.com/office/drawing/2014/main" id="{A1E0F8D0-1035-AABB-2CAA-0ED16849FCE0}"/>
              </a:ext>
            </a:extLst>
          </p:cNvPr>
          <p:cNvSpPr/>
          <p:nvPr/>
        </p:nvSpPr>
        <p:spPr>
          <a:xfrm>
            <a:off x="1159082" y="2454273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5" name="Ромб 14">
            <a:extLst>
              <a:ext uri="{FF2B5EF4-FFF2-40B4-BE49-F238E27FC236}">
                <a16:creationId xmlns="" xmlns:a16="http://schemas.microsoft.com/office/drawing/2014/main" id="{395CFC46-1204-101B-F356-0DC95523CB12}"/>
              </a:ext>
            </a:extLst>
          </p:cNvPr>
          <p:cNvSpPr/>
          <p:nvPr/>
        </p:nvSpPr>
        <p:spPr>
          <a:xfrm>
            <a:off x="305996" y="3634091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6" name="Ромб 15">
            <a:extLst>
              <a:ext uri="{FF2B5EF4-FFF2-40B4-BE49-F238E27FC236}">
                <a16:creationId xmlns="" xmlns:a16="http://schemas.microsoft.com/office/drawing/2014/main" id="{B418186B-38B1-3E98-894C-70CABF868C5B}"/>
              </a:ext>
            </a:extLst>
          </p:cNvPr>
          <p:cNvSpPr/>
          <p:nvPr/>
        </p:nvSpPr>
        <p:spPr>
          <a:xfrm>
            <a:off x="1076833" y="4656747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7" name="Ромб 16">
            <a:extLst>
              <a:ext uri="{FF2B5EF4-FFF2-40B4-BE49-F238E27FC236}">
                <a16:creationId xmlns="" xmlns:a16="http://schemas.microsoft.com/office/drawing/2014/main" id="{F45B3648-31D5-4AF7-29F1-74B3A1D9D85F}"/>
              </a:ext>
            </a:extLst>
          </p:cNvPr>
          <p:cNvSpPr/>
          <p:nvPr/>
        </p:nvSpPr>
        <p:spPr>
          <a:xfrm>
            <a:off x="299869" y="5791223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8" name="Ромб 17">
            <a:extLst>
              <a:ext uri="{FF2B5EF4-FFF2-40B4-BE49-F238E27FC236}">
                <a16:creationId xmlns="" xmlns:a16="http://schemas.microsoft.com/office/drawing/2014/main" id="{E67ED0D2-5896-6A34-BEA6-6363B77739CD}"/>
              </a:ext>
            </a:extLst>
          </p:cNvPr>
          <p:cNvSpPr/>
          <p:nvPr/>
        </p:nvSpPr>
        <p:spPr>
          <a:xfrm>
            <a:off x="412033" y="1566019"/>
            <a:ext cx="360040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D8DE8EB-1BE3-47AE-146D-933706C81CD1}"/>
              </a:ext>
            </a:extLst>
          </p:cNvPr>
          <p:cNvSpPr txBox="1"/>
          <p:nvPr/>
        </p:nvSpPr>
        <p:spPr>
          <a:xfrm>
            <a:off x="834453" y="3470976"/>
            <a:ext cx="77461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возникновение непредвиденных обстоятельств при начале работ </a:t>
            </a:r>
            <a:br>
              <a:rPr lang="ru-RU" sz="2000" dirty="0" smtClean="0"/>
            </a:br>
            <a:r>
              <a:rPr lang="ru-RU" sz="2000" dirty="0" smtClean="0"/>
              <a:t>на </a:t>
            </a:r>
            <a:r>
              <a:rPr lang="ru-RU" sz="2000" dirty="0"/>
              <a:t>объекте </a:t>
            </a:r>
            <a:r>
              <a:rPr lang="ru-RU" sz="2000" dirty="0" smtClean="0"/>
              <a:t>(обнаружение скрытых коммуникаций </a:t>
            </a:r>
            <a:r>
              <a:rPr lang="ru-RU" sz="2000" dirty="0"/>
              <a:t>и пр.)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DD8DE8EB-1BE3-47AE-146D-933706C81CD1}"/>
              </a:ext>
            </a:extLst>
          </p:cNvPr>
          <p:cNvSpPr txBox="1"/>
          <p:nvPr/>
        </p:nvSpPr>
        <p:spPr>
          <a:xfrm>
            <a:off x="1653560" y="2137269"/>
            <a:ext cx="73272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отсутствие возможности у физических и юридических лиц или местного бюджета компенсировать разницу в стоимости объекта в случае ее увеличения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463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22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627663E-4D3F-D2C6-779F-6B9EE0205C7F}"/>
              </a:ext>
            </a:extLst>
          </p:cNvPr>
          <p:cNvSpPr txBox="1"/>
          <p:nvPr/>
        </p:nvSpPr>
        <p:spPr>
          <a:xfrm>
            <a:off x="1619672" y="217962"/>
            <a:ext cx="6300192" cy="989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600" b="1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ОСНОВАНИЯ </a:t>
            </a:r>
          </a:p>
          <a:p>
            <a:pPr algn="ctr">
              <a:lnSpc>
                <a:spcPct val="80000"/>
              </a:lnSpc>
            </a:pPr>
            <a:r>
              <a:rPr lang="ru-RU" sz="3600" dirty="0">
                <a:ln w="12700">
                  <a:noFill/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для применения исключения</a:t>
            </a:r>
          </a:p>
        </p:txBody>
      </p:sp>
      <p:grpSp>
        <p:nvGrpSpPr>
          <p:cNvPr id="16" name="Группа 15">
            <a:extLst>
              <a:ext uri="{FF2B5EF4-FFF2-40B4-BE49-F238E27FC236}">
                <a16:creationId xmlns="" xmlns:a16="http://schemas.microsoft.com/office/drawing/2014/main" id="{C9EA88CC-023A-CE93-753D-E4857DBC3D42}"/>
              </a:ext>
            </a:extLst>
          </p:cNvPr>
          <p:cNvGrpSpPr/>
          <p:nvPr/>
        </p:nvGrpSpPr>
        <p:grpSpPr>
          <a:xfrm>
            <a:off x="395536" y="1412776"/>
            <a:ext cx="3960440" cy="2808312"/>
            <a:chOff x="395536" y="1412776"/>
            <a:chExt cx="3960440" cy="2808312"/>
          </a:xfrm>
        </p:grpSpPr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0D2359A9-D80F-0EDD-F957-815FA0D198A6}"/>
                </a:ext>
              </a:extLst>
            </p:cNvPr>
            <p:cNvSpPr txBox="1"/>
            <p:nvPr/>
          </p:nvSpPr>
          <p:spPr>
            <a:xfrm>
              <a:off x="526499" y="2155212"/>
              <a:ext cx="3744416" cy="13234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Наличие заключений </a:t>
              </a:r>
              <a:br>
                <a:rPr lang="ru-RU" sz="2000" dirty="0"/>
              </a:br>
              <a:r>
                <a:rPr lang="ru-RU" sz="2000" dirty="0"/>
                <a:t>органов власти, </a:t>
              </a:r>
              <a:r>
                <a:rPr lang="ru-RU" sz="2000" dirty="0" smtClean="0"/>
                <a:t>организаций </a:t>
              </a:r>
            </a:p>
            <a:p>
              <a:pPr algn="ctr"/>
              <a:r>
                <a:rPr lang="ru-RU" sz="2000" dirty="0" smtClean="0"/>
                <a:t>по </a:t>
              </a:r>
              <a:r>
                <a:rPr lang="ru-RU" sz="2000" dirty="0"/>
                <a:t>выявлению </a:t>
              </a:r>
              <a:r>
                <a:rPr lang="ru-RU" sz="2000" dirty="0" smtClean="0"/>
                <a:t>нарушений или технических коммуникаций</a:t>
              </a:r>
              <a:endParaRPr lang="ru-RU" sz="2000" dirty="0"/>
            </a:p>
          </p:txBody>
        </p:sp>
        <p:sp>
          <p:nvSpPr>
            <p:cNvPr id="6" name="Рамка 5">
              <a:extLst>
                <a:ext uri="{FF2B5EF4-FFF2-40B4-BE49-F238E27FC236}">
                  <a16:creationId xmlns="" xmlns:a16="http://schemas.microsoft.com/office/drawing/2014/main" id="{63461F98-AC3E-AC5E-B361-8CD4A63B6F74}"/>
                </a:ext>
              </a:extLst>
            </p:cNvPr>
            <p:cNvSpPr/>
            <p:nvPr/>
          </p:nvSpPr>
          <p:spPr>
            <a:xfrm>
              <a:off x="395536" y="1412776"/>
              <a:ext cx="3960440" cy="2808312"/>
            </a:xfrm>
            <a:prstGeom prst="frame">
              <a:avLst>
                <a:gd name="adj1" fmla="val 4254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="" xmlns:a16="http://schemas.microsoft.com/office/drawing/2014/main" id="{20315AFC-0199-090B-6D79-74604BB2D807}"/>
              </a:ext>
            </a:extLst>
          </p:cNvPr>
          <p:cNvGrpSpPr/>
          <p:nvPr/>
        </p:nvGrpSpPr>
        <p:grpSpPr>
          <a:xfrm>
            <a:off x="4788024" y="1419199"/>
            <a:ext cx="3960440" cy="1872209"/>
            <a:chOff x="395536" y="1412776"/>
            <a:chExt cx="3960440" cy="2808312"/>
          </a:xfrm>
        </p:grpSpPr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0249B21B-C874-1BC6-EAA5-BC49D88242BB}"/>
                </a:ext>
              </a:extLst>
            </p:cNvPr>
            <p:cNvSpPr txBox="1"/>
            <p:nvPr/>
          </p:nvSpPr>
          <p:spPr>
            <a:xfrm>
              <a:off x="479147" y="2055184"/>
              <a:ext cx="3852428" cy="152349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Наличие документов, подтверждающих изыскания денежных </a:t>
              </a:r>
              <a:r>
                <a:rPr lang="ru-RU" sz="2000" dirty="0" smtClean="0"/>
                <a:t>средств</a:t>
              </a:r>
              <a:endParaRPr lang="ru-RU" sz="2000" dirty="0"/>
            </a:p>
          </p:txBody>
        </p:sp>
        <p:sp>
          <p:nvSpPr>
            <p:cNvPr id="20" name="Рамка 19">
              <a:extLst>
                <a:ext uri="{FF2B5EF4-FFF2-40B4-BE49-F238E27FC236}">
                  <a16:creationId xmlns="" xmlns:a16="http://schemas.microsoft.com/office/drawing/2014/main" id="{3053F673-CA8B-5FFA-3F3E-A690AC580BF1}"/>
                </a:ext>
              </a:extLst>
            </p:cNvPr>
            <p:cNvSpPr/>
            <p:nvPr/>
          </p:nvSpPr>
          <p:spPr>
            <a:xfrm>
              <a:off x="395536" y="1412776"/>
              <a:ext cx="3960440" cy="2808312"/>
            </a:xfrm>
            <a:prstGeom prst="frame">
              <a:avLst>
                <a:gd name="adj1" fmla="val 4254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329DF195-F27A-CE23-4A3B-F6BFDE4A67E4}"/>
              </a:ext>
            </a:extLst>
          </p:cNvPr>
          <p:cNvGrpSpPr/>
          <p:nvPr/>
        </p:nvGrpSpPr>
        <p:grpSpPr>
          <a:xfrm>
            <a:off x="4763623" y="3669994"/>
            <a:ext cx="3960440" cy="2808312"/>
            <a:chOff x="395536" y="1412776"/>
            <a:chExt cx="3960440" cy="2808312"/>
          </a:xfrm>
        </p:grpSpPr>
        <p:sp>
          <p:nvSpPr>
            <p:cNvPr id="22" name="TextBox 21">
              <a:extLst>
                <a:ext uri="{FF2B5EF4-FFF2-40B4-BE49-F238E27FC236}">
                  <a16:creationId xmlns="" xmlns:a16="http://schemas.microsoft.com/office/drawing/2014/main" id="{88B0BC2B-389D-FB36-F81E-3372F0CD0F3A}"/>
                </a:ext>
              </a:extLst>
            </p:cNvPr>
            <p:cNvSpPr txBox="1"/>
            <p:nvPr/>
          </p:nvSpPr>
          <p:spPr>
            <a:xfrm>
              <a:off x="503548" y="2003895"/>
              <a:ext cx="3744416" cy="16312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Обнаружение проблемы в ходе  проведения работ </a:t>
              </a:r>
            </a:p>
            <a:p>
              <a:pPr algn="ctr"/>
              <a:r>
                <a:rPr lang="ru-RU" sz="2000" dirty="0"/>
                <a:t>(до выполнения подрядчиком скорректированных значений показателей)</a:t>
              </a:r>
            </a:p>
          </p:txBody>
        </p:sp>
        <p:sp>
          <p:nvSpPr>
            <p:cNvPr id="23" name="Рамка 22">
              <a:extLst>
                <a:ext uri="{FF2B5EF4-FFF2-40B4-BE49-F238E27FC236}">
                  <a16:creationId xmlns="" xmlns:a16="http://schemas.microsoft.com/office/drawing/2014/main" id="{BCED570E-BF92-EEC4-FD88-B2F9E6B6FA48}"/>
                </a:ext>
              </a:extLst>
            </p:cNvPr>
            <p:cNvSpPr/>
            <p:nvPr/>
          </p:nvSpPr>
          <p:spPr>
            <a:xfrm>
              <a:off x="395536" y="1412776"/>
              <a:ext cx="3960440" cy="2808312"/>
            </a:xfrm>
            <a:prstGeom prst="frame">
              <a:avLst>
                <a:gd name="adj1" fmla="val 4254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="" xmlns:a16="http://schemas.microsoft.com/office/drawing/2014/main" id="{2BB7ABC2-5E95-0803-373F-1285EF68A2C5}"/>
              </a:ext>
            </a:extLst>
          </p:cNvPr>
          <p:cNvGrpSpPr/>
          <p:nvPr/>
        </p:nvGrpSpPr>
        <p:grpSpPr>
          <a:xfrm>
            <a:off x="395536" y="4606097"/>
            <a:ext cx="3984842" cy="1872209"/>
            <a:chOff x="395536" y="1412776"/>
            <a:chExt cx="3960440" cy="2808312"/>
          </a:xfrm>
        </p:grpSpPr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853377F9-D701-25D7-698F-F79086B0A62D}"/>
                </a:ext>
              </a:extLst>
            </p:cNvPr>
            <p:cNvSpPr txBox="1"/>
            <p:nvPr/>
          </p:nvSpPr>
          <p:spPr>
            <a:xfrm>
              <a:off x="466761" y="2114855"/>
              <a:ext cx="3780422" cy="152349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ru-RU" sz="2000" dirty="0"/>
                <a:t>Обнаружение проблемы в ходе подготовки документов для заключения Соглашений с ДУД</a:t>
              </a:r>
            </a:p>
          </p:txBody>
        </p:sp>
        <p:sp>
          <p:nvSpPr>
            <p:cNvPr id="26" name="Рамка 25">
              <a:extLst>
                <a:ext uri="{FF2B5EF4-FFF2-40B4-BE49-F238E27FC236}">
                  <a16:creationId xmlns="" xmlns:a16="http://schemas.microsoft.com/office/drawing/2014/main" id="{F823D200-DC61-162C-DB57-68ACA2C195F7}"/>
                </a:ext>
              </a:extLst>
            </p:cNvPr>
            <p:cNvSpPr/>
            <p:nvPr/>
          </p:nvSpPr>
          <p:spPr>
            <a:xfrm>
              <a:off x="395536" y="1412776"/>
              <a:ext cx="3960440" cy="2808312"/>
            </a:xfrm>
            <a:prstGeom prst="frame">
              <a:avLst>
                <a:gd name="adj1" fmla="val 4254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2654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6032FD4-FCAB-990A-5DD1-F133D5C4EEB8}"/>
              </a:ext>
            </a:extLst>
          </p:cNvPr>
          <p:cNvSpPr txBox="1"/>
          <p:nvPr/>
        </p:nvSpPr>
        <p:spPr>
          <a:xfrm>
            <a:off x="1249377" y="307904"/>
            <a:ext cx="6927229" cy="1088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400" b="1" dirty="0">
                <a:solidFill>
                  <a:srgbClr val="005C2A"/>
                </a:solidFill>
              </a:rPr>
              <a:t>ПЕРЕЧЕНЬ ДОКУМЕНТОВ</a:t>
            </a:r>
          </a:p>
          <a:p>
            <a:pPr algn="ctr">
              <a:lnSpc>
                <a:spcPct val="80000"/>
              </a:lnSpc>
            </a:pPr>
            <a:r>
              <a:rPr lang="ru-RU" sz="3600" b="1" dirty="0">
                <a:solidFill>
                  <a:srgbClr val="C00000"/>
                </a:solidFill>
              </a:rPr>
              <a:t>для внесения изменений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1388093-8B95-02CB-3812-FBEBCE9BFD83}"/>
              </a:ext>
            </a:extLst>
          </p:cNvPr>
          <p:cNvSpPr txBox="1"/>
          <p:nvPr/>
        </p:nvSpPr>
        <p:spPr>
          <a:xfrm>
            <a:off x="1379146" y="1517231"/>
            <a:ext cx="61925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сопроводительное письмо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A33A30A3-3022-B5B7-8AE4-5F73B0BE780F}"/>
              </a:ext>
            </a:extLst>
          </p:cNvPr>
          <p:cNvSpPr txBox="1"/>
          <p:nvPr/>
        </p:nvSpPr>
        <p:spPr>
          <a:xfrm>
            <a:off x="3516632" y="4353576"/>
            <a:ext cx="56273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форма изменения </a:t>
            </a:r>
            <a:br>
              <a:rPr lang="ru-RU" sz="2800" dirty="0"/>
            </a:br>
            <a:r>
              <a:rPr lang="ru-RU" sz="2800" dirty="0"/>
              <a:t>количественных показателей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2665D04-8441-756D-52A7-FC192C89CCEE}"/>
              </a:ext>
            </a:extLst>
          </p:cNvPr>
          <p:cNvSpPr txBox="1"/>
          <p:nvPr/>
        </p:nvSpPr>
        <p:spPr>
          <a:xfrm>
            <a:off x="2802868" y="3239356"/>
            <a:ext cx="619257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протокол собрания </a:t>
            </a:r>
            <a:br>
              <a:rPr lang="ru-RU" sz="2800" dirty="0"/>
            </a:br>
            <a:r>
              <a:rPr lang="ru-RU" sz="2800" dirty="0"/>
              <a:t>или конференции граждан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5184F61-CE7E-6750-BF15-9908203AD32C}"/>
              </a:ext>
            </a:extLst>
          </p:cNvPr>
          <p:cNvSpPr txBox="1"/>
          <p:nvPr/>
        </p:nvSpPr>
        <p:spPr>
          <a:xfrm>
            <a:off x="1975581" y="2162850"/>
            <a:ext cx="66834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документ о назначении собрания </a:t>
            </a:r>
            <a:br>
              <a:rPr lang="ru-RU" sz="2800" dirty="0"/>
            </a:br>
            <a:r>
              <a:rPr lang="ru-RU" sz="2800" dirty="0"/>
              <a:t>или конференции граждан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4AEF90A-C7A3-1CE5-622B-474F9497A68B}"/>
              </a:ext>
            </a:extLst>
          </p:cNvPr>
          <p:cNvSpPr txBox="1"/>
          <p:nvPr/>
        </p:nvSpPr>
        <p:spPr>
          <a:xfrm>
            <a:off x="4253370" y="5461024"/>
            <a:ext cx="465473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/>
              <a:t>фото, видео собрания </a:t>
            </a:r>
          </a:p>
          <a:p>
            <a:r>
              <a:rPr lang="ru-RU" sz="2800" dirty="0"/>
              <a:t>или конференции граждан</a:t>
            </a:r>
          </a:p>
        </p:txBody>
      </p:sp>
      <p:sp>
        <p:nvSpPr>
          <p:cNvPr id="21" name="Ромб 20">
            <a:extLst>
              <a:ext uri="{FF2B5EF4-FFF2-40B4-BE49-F238E27FC236}">
                <a16:creationId xmlns="" xmlns:a16="http://schemas.microsoft.com/office/drawing/2014/main" id="{2EC63404-281E-3881-06DA-528ED9F46922}"/>
              </a:ext>
            </a:extLst>
          </p:cNvPr>
          <p:cNvSpPr/>
          <p:nvPr/>
        </p:nvSpPr>
        <p:spPr>
          <a:xfrm>
            <a:off x="1031778" y="1593393"/>
            <a:ext cx="347368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Ромб 21">
            <a:extLst>
              <a:ext uri="{FF2B5EF4-FFF2-40B4-BE49-F238E27FC236}">
                <a16:creationId xmlns="" xmlns:a16="http://schemas.microsoft.com/office/drawing/2014/main" id="{E2200305-7FDD-2EBA-8CF7-8827FE82ECF8}"/>
              </a:ext>
            </a:extLst>
          </p:cNvPr>
          <p:cNvSpPr/>
          <p:nvPr/>
        </p:nvSpPr>
        <p:spPr>
          <a:xfrm>
            <a:off x="1596386" y="2501485"/>
            <a:ext cx="347368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Ромб 22">
            <a:extLst>
              <a:ext uri="{FF2B5EF4-FFF2-40B4-BE49-F238E27FC236}">
                <a16:creationId xmlns="" xmlns:a16="http://schemas.microsoft.com/office/drawing/2014/main" id="{05D0F3A6-318F-07A3-9CF1-20A841967499}"/>
              </a:ext>
            </a:extLst>
          </p:cNvPr>
          <p:cNvSpPr/>
          <p:nvPr/>
        </p:nvSpPr>
        <p:spPr>
          <a:xfrm>
            <a:off x="2455499" y="3564368"/>
            <a:ext cx="347368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Ромб 23">
            <a:extLst>
              <a:ext uri="{FF2B5EF4-FFF2-40B4-BE49-F238E27FC236}">
                <a16:creationId xmlns="" xmlns:a16="http://schemas.microsoft.com/office/drawing/2014/main" id="{5C435D04-DCAD-E5E4-AAB2-20FCD453E49E}"/>
              </a:ext>
            </a:extLst>
          </p:cNvPr>
          <p:cNvSpPr/>
          <p:nvPr/>
        </p:nvSpPr>
        <p:spPr>
          <a:xfrm>
            <a:off x="3135711" y="4639800"/>
            <a:ext cx="347368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Ромб 24">
            <a:extLst>
              <a:ext uri="{FF2B5EF4-FFF2-40B4-BE49-F238E27FC236}">
                <a16:creationId xmlns="" xmlns:a16="http://schemas.microsoft.com/office/drawing/2014/main" id="{804F6439-F342-A4E7-10A5-F8BFE6681F97}"/>
              </a:ext>
            </a:extLst>
          </p:cNvPr>
          <p:cNvSpPr/>
          <p:nvPr/>
        </p:nvSpPr>
        <p:spPr>
          <a:xfrm>
            <a:off x="3906000" y="5747248"/>
            <a:ext cx="321048" cy="381657"/>
          </a:xfrm>
          <a:prstGeom prst="diamond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07467BED-F334-5368-E7C7-A393FF9C13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10" b="94454" l="10000" r="90000">
                        <a14:foregroundMark x1="46957" y1="21044" x2="56522" y2="37194"/>
                        <a14:foregroundMark x1="61522" y1="6525" x2="56304" y2="3426"/>
                        <a14:foregroundMark x1="56304" y1="3426" x2="49457" y2="2773"/>
                        <a14:foregroundMark x1="49457" y1="2773" x2="48370" y2="3263"/>
                        <a14:foregroundMark x1="55217" y1="35563" x2="58261" y2="40946"/>
                        <a14:foregroundMark x1="65870" y1="52529" x2="68478" y2="74551"/>
                        <a14:foregroundMark x1="68152" y1="94943" x2="42391" y2="88907"/>
                        <a14:foregroundMark x1="42391" y1="88907" x2="36087" y2="94290"/>
                        <a14:foregroundMark x1="36087" y1="94290" x2="35978" y2="9445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704" r="22061"/>
          <a:stretch/>
        </p:blipFill>
        <p:spPr bwMode="auto">
          <a:xfrm>
            <a:off x="299236" y="3755196"/>
            <a:ext cx="2226139" cy="2834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99046" y="2839246"/>
            <a:ext cx="22275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Вид документа должен соответствовать документу, приложенному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 Заявке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7007776" y="2838678"/>
            <a:ext cx="168625" cy="1669874"/>
          </a:xfrm>
          <a:prstGeom prst="leftBrace">
            <a:avLst>
              <a:gd name="adj1" fmla="val 71551"/>
              <a:gd name="adj2" fmla="val 5000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081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3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94D8922-6476-4513-2791-83D9D6554BB5}"/>
              </a:ext>
            </a:extLst>
          </p:cNvPr>
          <p:cNvSpPr txBox="1"/>
          <p:nvPr/>
        </p:nvSpPr>
        <p:spPr>
          <a:xfrm>
            <a:off x="245489" y="1729912"/>
            <a:ext cx="1795778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Первичная консультация с ДВП </a:t>
            </a:r>
            <a:r>
              <a:rPr lang="ru-RU" sz="2000" dirty="0" smtClean="0"/>
              <a:t>СО</a:t>
            </a:r>
          </a:p>
          <a:p>
            <a:pPr algn="ctr"/>
            <a:r>
              <a:rPr lang="ru-RU" sz="2000" dirty="0" smtClean="0"/>
              <a:t>(очно/по тел.)</a:t>
            </a:r>
            <a:endParaRPr lang="ru-RU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C93FDBE-9434-E6DB-060E-3E0C9DA0FC99}"/>
              </a:ext>
            </a:extLst>
          </p:cNvPr>
          <p:cNvSpPr txBox="1"/>
          <p:nvPr/>
        </p:nvSpPr>
        <p:spPr>
          <a:xfrm>
            <a:off x="1249377" y="347984"/>
            <a:ext cx="6927229" cy="1088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4400" b="1" dirty="0">
                <a:solidFill>
                  <a:srgbClr val="005C2A"/>
                </a:solidFill>
              </a:rPr>
              <a:t>ДЕЙСТВИЯ</a:t>
            </a:r>
          </a:p>
          <a:p>
            <a:pPr algn="ctr">
              <a:lnSpc>
                <a:spcPct val="80000"/>
              </a:lnSpc>
            </a:pPr>
            <a:r>
              <a:rPr lang="ru-RU" sz="3600" dirty="0">
                <a:solidFill>
                  <a:srgbClr val="C00000"/>
                </a:solidFill>
              </a:rPr>
              <a:t>для внесения изменений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80A766A-3478-4B9B-2349-F243B51DF36F}"/>
              </a:ext>
            </a:extLst>
          </p:cNvPr>
          <p:cNvSpPr txBox="1"/>
          <p:nvPr/>
        </p:nvSpPr>
        <p:spPr>
          <a:xfrm>
            <a:off x="2521138" y="1746094"/>
            <a:ext cx="1795778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Подготовка проектов </a:t>
            </a:r>
            <a:r>
              <a:rPr lang="ru-RU" sz="2000" dirty="0" smtClean="0"/>
              <a:t>документов</a:t>
            </a:r>
          </a:p>
          <a:p>
            <a:pPr algn="ctr"/>
            <a:r>
              <a:rPr lang="ru-RU" sz="2000" b="1" dirty="0" smtClean="0"/>
              <a:t>(</a:t>
            </a:r>
            <a:r>
              <a:rPr lang="en-US" sz="2000" b="1" dirty="0" smtClean="0"/>
              <a:t>Word</a:t>
            </a:r>
            <a:r>
              <a:rPr lang="ru-RU" sz="2000" b="1" dirty="0" smtClean="0"/>
              <a:t>)</a:t>
            </a:r>
            <a:endParaRPr lang="ru-RU" sz="2000" b="1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DA22DC35-FCF8-D227-4022-1B89509EA43E}"/>
              </a:ext>
            </a:extLst>
          </p:cNvPr>
          <p:cNvSpPr txBox="1"/>
          <p:nvPr/>
        </p:nvSpPr>
        <p:spPr>
          <a:xfrm>
            <a:off x="4855507" y="1738962"/>
            <a:ext cx="4080696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Направление </a:t>
            </a:r>
            <a:r>
              <a:rPr lang="ru-RU" sz="2000" dirty="0" smtClean="0"/>
              <a:t>документов </a:t>
            </a:r>
            <a:br>
              <a:rPr lang="ru-RU" sz="2000" dirty="0" smtClean="0"/>
            </a:br>
            <a:r>
              <a:rPr lang="ru-RU" sz="2000" dirty="0" smtClean="0"/>
              <a:t>в формате </a:t>
            </a:r>
            <a:r>
              <a:rPr lang="en-US" sz="2000" dirty="0" smtClean="0"/>
              <a:t>Word</a:t>
            </a:r>
            <a:r>
              <a:rPr lang="ru-RU" sz="2000" dirty="0" smtClean="0"/>
              <a:t> для проверки </a:t>
            </a:r>
            <a:br>
              <a:rPr lang="ru-RU" sz="2000" dirty="0" smtClean="0"/>
            </a:br>
            <a:r>
              <a:rPr lang="ru-RU" sz="2000" dirty="0" smtClean="0"/>
              <a:t>в ДВП СО на почту</a:t>
            </a:r>
          </a:p>
          <a:p>
            <a:pPr algn="ctr"/>
            <a:r>
              <a:rPr lang="en-US" sz="2000" dirty="0" smtClean="0">
                <a:hlinkClick r:id="rId3"/>
              </a:rPr>
              <a:t>gpso63@yandex.ru</a:t>
            </a:r>
            <a:endParaRPr lang="ru-RU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BCB40638-081D-D54F-79C4-883454B20D7E}"/>
              </a:ext>
            </a:extLst>
          </p:cNvPr>
          <p:cNvSpPr txBox="1"/>
          <p:nvPr/>
        </p:nvSpPr>
        <p:spPr>
          <a:xfrm>
            <a:off x="7102381" y="3838600"/>
            <a:ext cx="1795778" cy="163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Устранение замечаний ДВП </a:t>
            </a:r>
            <a:r>
              <a:rPr lang="ru-RU" sz="2000" dirty="0" smtClean="0"/>
              <a:t>СО </a:t>
            </a:r>
          </a:p>
          <a:p>
            <a:pPr algn="ctr"/>
            <a:r>
              <a:rPr lang="ru-RU" sz="2000" dirty="0" smtClean="0"/>
              <a:t>в электронном виде</a:t>
            </a:r>
            <a:endParaRPr lang="ru-RU" sz="200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557D57D-6924-202E-5112-66A5CCA793A7}"/>
              </a:ext>
            </a:extLst>
          </p:cNvPr>
          <p:cNvSpPr txBox="1"/>
          <p:nvPr/>
        </p:nvSpPr>
        <p:spPr>
          <a:xfrm>
            <a:off x="2544876" y="3853683"/>
            <a:ext cx="1796482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err="1"/>
              <a:t>Предоставле-ние</a:t>
            </a:r>
            <a:r>
              <a:rPr lang="ru-RU" sz="2000" dirty="0"/>
              <a:t> </a:t>
            </a:r>
            <a:r>
              <a:rPr lang="ru-RU" sz="2000" dirty="0" err="1"/>
              <a:t>докумен-тов</a:t>
            </a:r>
            <a:r>
              <a:rPr lang="ru-RU" sz="2000" dirty="0"/>
              <a:t> в ДВП СО </a:t>
            </a:r>
            <a:r>
              <a:rPr lang="ru-RU" sz="2000" b="1" dirty="0"/>
              <a:t>нарочно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349E4113-DEE1-B921-E5FB-815C221A7D85}"/>
              </a:ext>
            </a:extLst>
          </p:cNvPr>
          <p:cNvSpPr txBox="1"/>
          <p:nvPr/>
        </p:nvSpPr>
        <p:spPr>
          <a:xfrm>
            <a:off x="4823981" y="3530823"/>
            <a:ext cx="1795778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Получение согласования корректного оформления документов </a:t>
            </a:r>
          </a:p>
          <a:p>
            <a:pPr algn="ctr"/>
            <a:r>
              <a:rPr lang="ru-RU" sz="2000" dirty="0" smtClean="0"/>
              <a:t>от ДВП СО </a:t>
            </a:r>
          </a:p>
          <a:p>
            <a:pPr algn="ctr"/>
            <a:r>
              <a:rPr lang="ru-RU" sz="2000" dirty="0" smtClean="0"/>
              <a:t>по эл. почте</a:t>
            </a:r>
            <a:endParaRPr lang="ru-RU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504DBEED-FB8C-C59D-6468-2E59B01724DC}"/>
              </a:ext>
            </a:extLst>
          </p:cNvPr>
          <p:cNvSpPr txBox="1"/>
          <p:nvPr/>
        </p:nvSpPr>
        <p:spPr>
          <a:xfrm>
            <a:off x="248490" y="3571879"/>
            <a:ext cx="1796482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Получение </a:t>
            </a:r>
            <a:r>
              <a:rPr lang="ru-RU" sz="2000" dirty="0"/>
              <a:t>официального ответа по согласованию изменений </a:t>
            </a:r>
          </a:p>
          <a:p>
            <a:pPr algn="ctr"/>
            <a:r>
              <a:rPr lang="ru-RU" sz="2000" dirty="0"/>
              <a:t>от ДВП </a:t>
            </a:r>
            <a:r>
              <a:rPr lang="ru-RU" sz="2000" dirty="0" smtClean="0"/>
              <a:t>СО</a:t>
            </a:r>
            <a:endParaRPr lang="ru-RU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DAFFBD49-3CC5-1156-40BA-6BD4F790EBF4}"/>
              </a:ext>
            </a:extLst>
          </p:cNvPr>
          <p:cNvSpPr txBox="1"/>
          <p:nvPr/>
        </p:nvSpPr>
        <p:spPr>
          <a:xfrm>
            <a:off x="1072984" y="6165304"/>
            <a:ext cx="756504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РЕАЛИЗАЦИЯ ОБЪЕКТА С УЧЕТОМ СОГЛАСОВАННЫХ ИЗМЕНЕНИЙ</a:t>
            </a:r>
            <a:endParaRPr lang="ru-RU" sz="2000" b="1" dirty="0"/>
          </a:p>
        </p:txBody>
      </p:sp>
      <p:sp>
        <p:nvSpPr>
          <p:cNvPr id="25" name="Стрелка: вправо 24">
            <a:extLst>
              <a:ext uri="{FF2B5EF4-FFF2-40B4-BE49-F238E27FC236}">
                <a16:creationId xmlns="" xmlns:a16="http://schemas.microsoft.com/office/drawing/2014/main" id="{0EF501C1-8A07-8B78-4158-C3203BC1F035}"/>
              </a:ext>
            </a:extLst>
          </p:cNvPr>
          <p:cNvSpPr/>
          <p:nvPr/>
        </p:nvSpPr>
        <p:spPr>
          <a:xfrm>
            <a:off x="2143962" y="2172461"/>
            <a:ext cx="288032" cy="456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: вправо 25">
            <a:extLst>
              <a:ext uri="{FF2B5EF4-FFF2-40B4-BE49-F238E27FC236}">
                <a16:creationId xmlns="" xmlns:a16="http://schemas.microsoft.com/office/drawing/2014/main" id="{254E52D8-0A6C-E8DB-130F-A28172EFBE78}"/>
              </a:ext>
            </a:extLst>
          </p:cNvPr>
          <p:cNvSpPr/>
          <p:nvPr/>
        </p:nvSpPr>
        <p:spPr>
          <a:xfrm>
            <a:off x="4428879" y="2172461"/>
            <a:ext cx="288032" cy="456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: вправо 28">
            <a:extLst>
              <a:ext uri="{FF2B5EF4-FFF2-40B4-BE49-F238E27FC236}">
                <a16:creationId xmlns="" xmlns:a16="http://schemas.microsoft.com/office/drawing/2014/main" id="{EEE852D3-EEA2-4A93-2BC3-E7DF532AE05B}"/>
              </a:ext>
            </a:extLst>
          </p:cNvPr>
          <p:cNvSpPr/>
          <p:nvPr/>
        </p:nvSpPr>
        <p:spPr>
          <a:xfrm flipH="1">
            <a:off x="6698719" y="4425987"/>
            <a:ext cx="288032" cy="456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: вправо 29">
            <a:extLst>
              <a:ext uri="{FF2B5EF4-FFF2-40B4-BE49-F238E27FC236}">
                <a16:creationId xmlns="" xmlns:a16="http://schemas.microsoft.com/office/drawing/2014/main" id="{25E0447C-F1D5-D7DF-9434-9A763BFB4A88}"/>
              </a:ext>
            </a:extLst>
          </p:cNvPr>
          <p:cNvSpPr/>
          <p:nvPr/>
        </p:nvSpPr>
        <p:spPr>
          <a:xfrm flipH="1">
            <a:off x="4420798" y="4291790"/>
            <a:ext cx="288032" cy="456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: вправо 30">
            <a:extLst>
              <a:ext uri="{FF2B5EF4-FFF2-40B4-BE49-F238E27FC236}">
                <a16:creationId xmlns="" xmlns:a16="http://schemas.microsoft.com/office/drawing/2014/main" id="{2C8143C9-5B0F-CD26-033D-00A15E9AF8A9}"/>
              </a:ext>
            </a:extLst>
          </p:cNvPr>
          <p:cNvSpPr/>
          <p:nvPr/>
        </p:nvSpPr>
        <p:spPr>
          <a:xfrm flipH="1">
            <a:off x="2132996" y="4313154"/>
            <a:ext cx="288032" cy="456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: вправо 31">
            <a:extLst>
              <a:ext uri="{FF2B5EF4-FFF2-40B4-BE49-F238E27FC236}">
                <a16:creationId xmlns="" xmlns:a16="http://schemas.microsoft.com/office/drawing/2014/main" id="{0B7731F3-D218-69C9-3F9D-83C7051EA429}"/>
              </a:ext>
            </a:extLst>
          </p:cNvPr>
          <p:cNvSpPr/>
          <p:nvPr/>
        </p:nvSpPr>
        <p:spPr>
          <a:xfrm rot="16200000" flipH="1">
            <a:off x="7693614" y="3226336"/>
            <a:ext cx="613313" cy="512100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: вправо 31">
            <a:extLst>
              <a:ext uri="{FF2B5EF4-FFF2-40B4-BE49-F238E27FC236}">
                <a16:creationId xmlns="" xmlns:a16="http://schemas.microsoft.com/office/drawing/2014/main" id="{0B7731F3-D218-69C9-3F9D-83C7051EA429}"/>
              </a:ext>
            </a:extLst>
          </p:cNvPr>
          <p:cNvSpPr/>
          <p:nvPr/>
        </p:nvSpPr>
        <p:spPr>
          <a:xfrm rot="16200000" flipH="1">
            <a:off x="990451" y="5608092"/>
            <a:ext cx="496971" cy="473442"/>
          </a:xfrm>
          <a:prstGeom prst="rightArrow">
            <a:avLst/>
          </a:prstGeom>
          <a:solidFill>
            <a:srgbClr val="00863D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740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2609</TotalTime>
  <Words>534</Words>
  <Application>Microsoft Office PowerPoint</Application>
  <PresentationFormat>Экран (4:3)</PresentationFormat>
  <Paragraphs>170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Гробер Ева Михайловна</dc:creator>
  <cp:lastModifiedBy>Бодрова Ева Михайловна</cp:lastModifiedBy>
  <cp:revision>700</cp:revision>
  <cp:lastPrinted>2024-08-03T09:41:10Z</cp:lastPrinted>
  <dcterms:created xsi:type="dcterms:W3CDTF">2020-03-10T06:30:36Z</dcterms:created>
  <dcterms:modified xsi:type="dcterms:W3CDTF">2024-08-06T10:08:33Z</dcterms:modified>
</cp:coreProperties>
</file>